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ink/ink1.xml" ContentType="application/inkml+xml"/>
  <Override PartName="/ppt/notesSlides/notesSlide4.xml" ContentType="application/vnd.openxmlformats-officedocument.presentationml.notesSlide+xml"/>
  <Override PartName="/ppt/ink/ink2.xml" ContentType="application/inkml+xml"/>
  <Override PartName="/ppt/notesSlides/notesSlide5.xml" ContentType="application/vnd.openxmlformats-officedocument.presentationml.notesSlide+xml"/>
  <Override PartName="/ppt/ink/ink3.xml" ContentType="application/inkml+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3" r:id="rId2"/>
    <p:sldId id="256" r:id="rId3"/>
    <p:sldId id="262" r:id="rId4"/>
    <p:sldId id="257" r:id="rId5"/>
    <p:sldId id="265" r:id="rId6"/>
    <p:sldId id="264" r:id="rId7"/>
    <p:sldId id="266" r:id="rId8"/>
    <p:sldId id="259" r:id="rId9"/>
    <p:sldId id="267" r:id="rId10"/>
    <p:sldId id="261"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F6C4CDC-8391-4FD9-8172-26E138EF10F8}">
          <p14:sldIdLst>
            <p14:sldId id="263"/>
            <p14:sldId id="256"/>
            <p14:sldId id="262"/>
            <p14:sldId id="257"/>
            <p14:sldId id="265"/>
            <p14:sldId id="264"/>
            <p14:sldId id="266"/>
            <p14:sldId id="259"/>
            <p14:sldId id="267"/>
            <p14:sldId id="26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26D"/>
    <a:srgbClr val="2416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979" autoAdjust="0"/>
    <p:restoredTop sz="94610"/>
  </p:normalViewPr>
  <p:slideViewPr>
    <p:cSldViewPr snapToGrid="0" snapToObjects="1">
      <p:cViewPr>
        <p:scale>
          <a:sx n="69" d="100"/>
          <a:sy n="69" d="100"/>
        </p:scale>
        <p:origin x="936"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sz="2400" b="1" dirty="0">
                <a:latin typeface="Aptos Display" panose="020B0004020202020204" pitchFamily="34" charset="0"/>
              </a:rPr>
              <a:t>Inflation Data</a:t>
            </a:r>
            <a:r>
              <a:rPr lang="en-IN" sz="2400" b="1" baseline="0" dirty="0">
                <a:latin typeface="Aptos Display" panose="020B0004020202020204" pitchFamily="34" charset="0"/>
              </a:rPr>
              <a:t> from 2010-2024 (2024 on prediction)</a:t>
            </a:r>
            <a:endParaRPr lang="en-IN" sz="2400" b="1" dirty="0">
              <a:latin typeface="Aptos Display" panose="020B0004020202020204" pitchFamily="34" charset="0"/>
            </a:endParaRPr>
          </a:p>
        </c:rich>
      </c:tx>
      <c:layout>
        <c:manualLayout>
          <c:xMode val="edge"/>
          <c:yMode val="edge"/>
          <c:x val="0.23950773178717336"/>
          <c:y val="3.8569916977127923E-2"/>
        </c:manualLayout>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4.4123312140475685E-2"/>
          <c:y val="0.13671282427372974"/>
          <c:w val="0.93892411531124698"/>
          <c:h val="0.79103892221503291"/>
        </c:manualLayout>
      </c:layout>
      <c:lineChart>
        <c:grouping val="percentStacked"/>
        <c:varyColors val="0"/>
        <c:ser>
          <c:idx val="0"/>
          <c:order val="0"/>
          <c:tx>
            <c:strRef>
              <c:f>Sheet1!$B$1</c:f>
              <c:strCache>
                <c:ptCount val="1"/>
                <c:pt idx="0">
                  <c:v>2010</c:v>
                </c:pt>
              </c:strCache>
            </c:strRef>
          </c:tx>
          <c:spPr>
            <a:ln w="28575" cap="rnd">
              <a:solidFill>
                <a:schemeClr val="accent1"/>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Sheet1!$B$2:$B$6</c:f>
              <c:numCache>
                <c:formatCode>General</c:formatCode>
                <c:ptCount val="5"/>
                <c:pt idx="0">
                  <c:v>1.6</c:v>
                </c:pt>
                <c:pt idx="1">
                  <c:v>3.2</c:v>
                </c:pt>
                <c:pt idx="2">
                  <c:v>10.5</c:v>
                </c:pt>
                <c:pt idx="3">
                  <c:v>-0.7</c:v>
                </c:pt>
                <c:pt idx="4">
                  <c:v>1.1000000000000001</c:v>
                </c:pt>
              </c:numCache>
            </c:numRef>
          </c:val>
          <c:smooth val="0"/>
          <c:extLst>
            <c:ext xmlns:c16="http://schemas.microsoft.com/office/drawing/2014/chart" uri="{C3380CC4-5D6E-409C-BE32-E72D297353CC}">
              <c16:uniqueId val="{00000000-A126-40F4-A652-11E705C9BA3D}"/>
            </c:ext>
          </c:extLst>
        </c:ser>
        <c:ser>
          <c:idx val="1"/>
          <c:order val="1"/>
          <c:tx>
            <c:strRef>
              <c:f>Sheet1!$C$1</c:f>
              <c:strCache>
                <c:ptCount val="1"/>
                <c:pt idx="0">
                  <c:v>2011</c:v>
                </c:pt>
              </c:strCache>
            </c:strRef>
          </c:tx>
          <c:spPr>
            <a:ln w="28575" cap="rnd">
              <a:solidFill>
                <a:schemeClr val="accent2"/>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Sheet1!$C$2:$C$6</c:f>
              <c:numCache>
                <c:formatCode>General</c:formatCode>
                <c:ptCount val="5"/>
                <c:pt idx="0">
                  <c:v>3.1</c:v>
                </c:pt>
                <c:pt idx="1">
                  <c:v>5.5</c:v>
                </c:pt>
                <c:pt idx="2">
                  <c:v>9.5</c:v>
                </c:pt>
                <c:pt idx="3">
                  <c:v>-0.3</c:v>
                </c:pt>
                <c:pt idx="4">
                  <c:v>2.5</c:v>
                </c:pt>
              </c:numCache>
            </c:numRef>
          </c:val>
          <c:smooth val="0"/>
          <c:extLst>
            <c:ext xmlns:c16="http://schemas.microsoft.com/office/drawing/2014/chart" uri="{C3380CC4-5D6E-409C-BE32-E72D297353CC}">
              <c16:uniqueId val="{00000001-A126-40F4-A652-11E705C9BA3D}"/>
            </c:ext>
          </c:extLst>
        </c:ser>
        <c:ser>
          <c:idx val="2"/>
          <c:order val="2"/>
          <c:tx>
            <c:strRef>
              <c:f>Sheet1!$D$1</c:f>
              <c:strCache>
                <c:ptCount val="1"/>
                <c:pt idx="0">
                  <c:v>2012</c:v>
                </c:pt>
              </c:strCache>
            </c:strRef>
          </c:tx>
          <c:spPr>
            <a:ln w="28575" cap="rnd">
              <a:solidFill>
                <a:schemeClr val="accent3"/>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Sheet1!$D$2:$D$6</c:f>
              <c:numCache>
                <c:formatCode>General</c:formatCode>
                <c:ptCount val="5"/>
                <c:pt idx="0">
                  <c:v>2.1</c:v>
                </c:pt>
                <c:pt idx="1">
                  <c:v>2.6</c:v>
                </c:pt>
                <c:pt idx="2">
                  <c:v>10</c:v>
                </c:pt>
                <c:pt idx="3">
                  <c:v>0</c:v>
                </c:pt>
                <c:pt idx="4">
                  <c:v>2.2000000000000002</c:v>
                </c:pt>
              </c:numCache>
            </c:numRef>
          </c:val>
          <c:smooth val="0"/>
          <c:extLst>
            <c:ext xmlns:c16="http://schemas.microsoft.com/office/drawing/2014/chart" uri="{C3380CC4-5D6E-409C-BE32-E72D297353CC}">
              <c16:uniqueId val="{00000002-A126-40F4-A652-11E705C9BA3D}"/>
            </c:ext>
          </c:extLst>
        </c:ser>
        <c:ser>
          <c:idx val="3"/>
          <c:order val="3"/>
          <c:tx>
            <c:strRef>
              <c:f>Sheet1!$E$1</c:f>
              <c:strCache>
                <c:ptCount val="1"/>
                <c:pt idx="0">
                  <c:v>2013</c:v>
                </c:pt>
              </c:strCache>
            </c:strRef>
          </c:tx>
          <c:spPr>
            <a:ln w="28575" cap="rnd">
              <a:solidFill>
                <a:schemeClr val="accent4"/>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Sheet1!$E$2:$E$6</c:f>
              <c:numCache>
                <c:formatCode>General</c:formatCode>
                <c:ptCount val="5"/>
                <c:pt idx="0">
                  <c:v>1.5</c:v>
                </c:pt>
                <c:pt idx="1">
                  <c:v>2.6</c:v>
                </c:pt>
                <c:pt idx="2">
                  <c:v>9.4</c:v>
                </c:pt>
                <c:pt idx="3">
                  <c:v>0.3</c:v>
                </c:pt>
                <c:pt idx="4">
                  <c:v>1.6</c:v>
                </c:pt>
              </c:numCache>
            </c:numRef>
          </c:val>
          <c:smooth val="0"/>
          <c:extLst>
            <c:ext xmlns:c16="http://schemas.microsoft.com/office/drawing/2014/chart" uri="{C3380CC4-5D6E-409C-BE32-E72D297353CC}">
              <c16:uniqueId val="{00000003-A126-40F4-A652-11E705C9BA3D}"/>
            </c:ext>
          </c:extLst>
        </c:ser>
        <c:ser>
          <c:idx val="4"/>
          <c:order val="4"/>
          <c:tx>
            <c:strRef>
              <c:f>Sheet1!$F$1</c:f>
              <c:strCache>
                <c:ptCount val="1"/>
                <c:pt idx="0">
                  <c:v>2014</c:v>
                </c:pt>
              </c:strCache>
            </c:strRef>
          </c:tx>
          <c:spPr>
            <a:ln w="28575" cap="rnd">
              <a:solidFill>
                <a:schemeClr val="accent5"/>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Sheet1!$F$2:$F$6</c:f>
              <c:numCache>
                <c:formatCode>General</c:formatCode>
                <c:ptCount val="5"/>
                <c:pt idx="0">
                  <c:v>1.6</c:v>
                </c:pt>
                <c:pt idx="1">
                  <c:v>2.1</c:v>
                </c:pt>
                <c:pt idx="2">
                  <c:v>5.8</c:v>
                </c:pt>
                <c:pt idx="3">
                  <c:v>2.8</c:v>
                </c:pt>
                <c:pt idx="4">
                  <c:v>0.8</c:v>
                </c:pt>
              </c:numCache>
            </c:numRef>
          </c:val>
          <c:smooth val="0"/>
          <c:extLst>
            <c:ext xmlns:c16="http://schemas.microsoft.com/office/drawing/2014/chart" uri="{C3380CC4-5D6E-409C-BE32-E72D297353CC}">
              <c16:uniqueId val="{00000004-A126-40F4-A652-11E705C9BA3D}"/>
            </c:ext>
          </c:extLst>
        </c:ser>
        <c:ser>
          <c:idx val="5"/>
          <c:order val="5"/>
          <c:tx>
            <c:strRef>
              <c:f>Sheet1!$G$1</c:f>
              <c:strCache>
                <c:ptCount val="1"/>
                <c:pt idx="0">
                  <c:v>2015</c:v>
                </c:pt>
              </c:strCache>
            </c:strRef>
          </c:tx>
          <c:spPr>
            <a:ln w="28575" cap="rnd">
              <a:solidFill>
                <a:schemeClr val="accent6"/>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Sheet1!$G$2:$G$6</c:f>
              <c:numCache>
                <c:formatCode>General</c:formatCode>
                <c:ptCount val="5"/>
                <c:pt idx="0">
                  <c:v>0.1</c:v>
                </c:pt>
                <c:pt idx="1">
                  <c:v>1.5</c:v>
                </c:pt>
                <c:pt idx="2">
                  <c:v>4.9000000000000004</c:v>
                </c:pt>
                <c:pt idx="3">
                  <c:v>0.8</c:v>
                </c:pt>
                <c:pt idx="4">
                  <c:v>0.7</c:v>
                </c:pt>
              </c:numCache>
            </c:numRef>
          </c:val>
          <c:smooth val="0"/>
          <c:extLst>
            <c:ext xmlns:c16="http://schemas.microsoft.com/office/drawing/2014/chart" uri="{C3380CC4-5D6E-409C-BE32-E72D297353CC}">
              <c16:uniqueId val="{00000005-A126-40F4-A652-11E705C9BA3D}"/>
            </c:ext>
          </c:extLst>
        </c:ser>
        <c:ser>
          <c:idx val="6"/>
          <c:order val="6"/>
          <c:tx>
            <c:strRef>
              <c:f>Sheet1!$H$1</c:f>
              <c:strCache>
                <c:ptCount val="1"/>
                <c:pt idx="0">
                  <c:v>2016</c:v>
                </c:pt>
              </c:strCache>
            </c:strRef>
          </c:tx>
          <c:spPr>
            <a:ln w="28575" cap="rnd">
              <a:solidFill>
                <a:schemeClr val="accent1">
                  <a:lumMod val="60000"/>
                </a:schemeClr>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Sheet1!$H$2:$H$6</c:f>
              <c:numCache>
                <c:formatCode>General</c:formatCode>
                <c:ptCount val="5"/>
                <c:pt idx="0">
                  <c:v>1.3</c:v>
                </c:pt>
                <c:pt idx="1">
                  <c:v>2.1</c:v>
                </c:pt>
                <c:pt idx="2">
                  <c:v>4.5</c:v>
                </c:pt>
                <c:pt idx="3">
                  <c:v>-0.1</c:v>
                </c:pt>
                <c:pt idx="4">
                  <c:v>0.4</c:v>
                </c:pt>
              </c:numCache>
            </c:numRef>
          </c:val>
          <c:smooth val="0"/>
          <c:extLst>
            <c:ext xmlns:c16="http://schemas.microsoft.com/office/drawing/2014/chart" uri="{C3380CC4-5D6E-409C-BE32-E72D297353CC}">
              <c16:uniqueId val="{00000006-A126-40F4-A652-11E705C9BA3D}"/>
            </c:ext>
          </c:extLst>
        </c:ser>
        <c:ser>
          <c:idx val="7"/>
          <c:order val="7"/>
          <c:tx>
            <c:strRef>
              <c:f>Sheet1!$I$1</c:f>
              <c:strCache>
                <c:ptCount val="1"/>
                <c:pt idx="0">
                  <c:v>2017</c:v>
                </c:pt>
              </c:strCache>
            </c:strRef>
          </c:tx>
          <c:spPr>
            <a:ln w="28575" cap="rnd">
              <a:solidFill>
                <a:schemeClr val="accent2">
                  <a:lumMod val="60000"/>
                </a:schemeClr>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Sheet1!$I$2:$I$6</c:f>
              <c:numCache>
                <c:formatCode>General</c:formatCode>
                <c:ptCount val="5"/>
                <c:pt idx="0">
                  <c:v>2.1</c:v>
                </c:pt>
                <c:pt idx="1">
                  <c:v>1.5</c:v>
                </c:pt>
                <c:pt idx="2">
                  <c:v>3.6</c:v>
                </c:pt>
                <c:pt idx="3">
                  <c:v>0.5</c:v>
                </c:pt>
                <c:pt idx="4">
                  <c:v>1.7</c:v>
                </c:pt>
              </c:numCache>
            </c:numRef>
          </c:val>
          <c:smooth val="0"/>
          <c:extLst>
            <c:ext xmlns:c16="http://schemas.microsoft.com/office/drawing/2014/chart" uri="{C3380CC4-5D6E-409C-BE32-E72D297353CC}">
              <c16:uniqueId val="{00000007-A126-40F4-A652-11E705C9BA3D}"/>
            </c:ext>
          </c:extLst>
        </c:ser>
        <c:ser>
          <c:idx val="8"/>
          <c:order val="8"/>
          <c:tx>
            <c:strRef>
              <c:f>Sheet1!$J$1</c:f>
              <c:strCache>
                <c:ptCount val="1"/>
                <c:pt idx="0">
                  <c:v>2018</c:v>
                </c:pt>
              </c:strCache>
            </c:strRef>
          </c:tx>
          <c:spPr>
            <a:ln w="28575" cap="rnd">
              <a:solidFill>
                <a:schemeClr val="accent3">
                  <a:lumMod val="60000"/>
                </a:schemeClr>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Sheet1!$J$2:$J$6</c:f>
              <c:numCache>
                <c:formatCode>General</c:formatCode>
                <c:ptCount val="5"/>
                <c:pt idx="0">
                  <c:v>2.4</c:v>
                </c:pt>
                <c:pt idx="1">
                  <c:v>1.9</c:v>
                </c:pt>
                <c:pt idx="2">
                  <c:v>3.4</c:v>
                </c:pt>
                <c:pt idx="3">
                  <c:v>1</c:v>
                </c:pt>
                <c:pt idx="4">
                  <c:v>1.9</c:v>
                </c:pt>
              </c:numCache>
            </c:numRef>
          </c:val>
          <c:smooth val="0"/>
          <c:extLst>
            <c:ext xmlns:c16="http://schemas.microsoft.com/office/drawing/2014/chart" uri="{C3380CC4-5D6E-409C-BE32-E72D297353CC}">
              <c16:uniqueId val="{00000008-A126-40F4-A652-11E705C9BA3D}"/>
            </c:ext>
          </c:extLst>
        </c:ser>
        <c:ser>
          <c:idx val="9"/>
          <c:order val="9"/>
          <c:tx>
            <c:strRef>
              <c:f>Sheet1!$K$1</c:f>
              <c:strCache>
                <c:ptCount val="1"/>
                <c:pt idx="0">
                  <c:v>2019</c:v>
                </c:pt>
              </c:strCache>
            </c:strRef>
          </c:tx>
          <c:spPr>
            <a:ln w="28575" cap="rnd">
              <a:solidFill>
                <a:schemeClr val="accent4">
                  <a:lumMod val="60000"/>
                </a:schemeClr>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Sheet1!$K$2:$K$6</c:f>
              <c:numCache>
                <c:formatCode>General</c:formatCode>
                <c:ptCount val="5"/>
                <c:pt idx="0">
                  <c:v>1.8</c:v>
                </c:pt>
                <c:pt idx="1">
                  <c:v>2.9</c:v>
                </c:pt>
                <c:pt idx="2">
                  <c:v>4.8</c:v>
                </c:pt>
                <c:pt idx="3">
                  <c:v>0.5</c:v>
                </c:pt>
                <c:pt idx="4">
                  <c:v>1.4</c:v>
                </c:pt>
              </c:numCache>
            </c:numRef>
          </c:val>
          <c:smooth val="0"/>
          <c:extLst>
            <c:ext xmlns:c16="http://schemas.microsoft.com/office/drawing/2014/chart" uri="{C3380CC4-5D6E-409C-BE32-E72D297353CC}">
              <c16:uniqueId val="{00000009-A126-40F4-A652-11E705C9BA3D}"/>
            </c:ext>
          </c:extLst>
        </c:ser>
        <c:ser>
          <c:idx val="10"/>
          <c:order val="10"/>
          <c:tx>
            <c:strRef>
              <c:f>Sheet1!$L$1</c:f>
              <c:strCache>
                <c:ptCount val="1"/>
                <c:pt idx="0">
                  <c:v>2020</c:v>
                </c:pt>
              </c:strCache>
            </c:strRef>
          </c:tx>
          <c:spPr>
            <a:ln w="28575" cap="rnd">
              <a:solidFill>
                <a:schemeClr val="accent5">
                  <a:lumMod val="60000"/>
                </a:schemeClr>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Sheet1!$L$2:$L$6</c:f>
              <c:numCache>
                <c:formatCode>General</c:formatCode>
                <c:ptCount val="5"/>
                <c:pt idx="0">
                  <c:v>1.3</c:v>
                </c:pt>
                <c:pt idx="1">
                  <c:v>2.5</c:v>
                </c:pt>
                <c:pt idx="2">
                  <c:v>6.2</c:v>
                </c:pt>
                <c:pt idx="3">
                  <c:v>0</c:v>
                </c:pt>
                <c:pt idx="4">
                  <c:v>0.4</c:v>
                </c:pt>
              </c:numCache>
            </c:numRef>
          </c:val>
          <c:smooth val="0"/>
          <c:extLst>
            <c:ext xmlns:c16="http://schemas.microsoft.com/office/drawing/2014/chart" uri="{C3380CC4-5D6E-409C-BE32-E72D297353CC}">
              <c16:uniqueId val="{0000000A-A126-40F4-A652-11E705C9BA3D}"/>
            </c:ext>
          </c:extLst>
        </c:ser>
        <c:ser>
          <c:idx val="11"/>
          <c:order val="11"/>
          <c:tx>
            <c:strRef>
              <c:f>Sheet1!$M$1</c:f>
              <c:strCache>
                <c:ptCount val="1"/>
                <c:pt idx="0">
                  <c:v>2021</c:v>
                </c:pt>
              </c:strCache>
            </c:strRef>
          </c:tx>
          <c:spPr>
            <a:ln w="28575" cap="rnd">
              <a:solidFill>
                <a:schemeClr val="accent6">
                  <a:lumMod val="60000"/>
                </a:schemeClr>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Sheet1!$M$2:$M$6</c:f>
              <c:numCache>
                <c:formatCode>General</c:formatCode>
                <c:ptCount val="5"/>
                <c:pt idx="0">
                  <c:v>4.7</c:v>
                </c:pt>
                <c:pt idx="1">
                  <c:v>0.9</c:v>
                </c:pt>
                <c:pt idx="2">
                  <c:v>5.5</c:v>
                </c:pt>
                <c:pt idx="3">
                  <c:v>-0.2</c:v>
                </c:pt>
                <c:pt idx="4">
                  <c:v>3.2</c:v>
                </c:pt>
              </c:numCache>
            </c:numRef>
          </c:val>
          <c:smooth val="0"/>
          <c:extLst>
            <c:ext xmlns:c16="http://schemas.microsoft.com/office/drawing/2014/chart" uri="{C3380CC4-5D6E-409C-BE32-E72D297353CC}">
              <c16:uniqueId val="{0000000B-A126-40F4-A652-11E705C9BA3D}"/>
            </c:ext>
          </c:extLst>
        </c:ser>
        <c:ser>
          <c:idx val="12"/>
          <c:order val="12"/>
          <c:tx>
            <c:strRef>
              <c:f>Sheet1!$N$1</c:f>
              <c:strCache>
                <c:ptCount val="1"/>
                <c:pt idx="0">
                  <c:v>2022</c:v>
                </c:pt>
              </c:strCache>
            </c:strRef>
          </c:tx>
          <c:spPr>
            <a:ln w="28575" cap="rnd">
              <a:solidFill>
                <a:schemeClr val="accent1">
                  <a:lumMod val="80000"/>
                  <a:lumOff val="20000"/>
                </a:schemeClr>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Sheet1!$N$2:$N$6</c:f>
              <c:numCache>
                <c:formatCode>General</c:formatCode>
                <c:ptCount val="5"/>
                <c:pt idx="0">
                  <c:v>8</c:v>
                </c:pt>
                <c:pt idx="1">
                  <c:v>1.9</c:v>
                </c:pt>
                <c:pt idx="2">
                  <c:v>6.7</c:v>
                </c:pt>
                <c:pt idx="3">
                  <c:v>2.5</c:v>
                </c:pt>
                <c:pt idx="4">
                  <c:v>8.6999999999999993</c:v>
                </c:pt>
              </c:numCache>
            </c:numRef>
          </c:val>
          <c:smooth val="0"/>
          <c:extLst>
            <c:ext xmlns:c16="http://schemas.microsoft.com/office/drawing/2014/chart" uri="{C3380CC4-5D6E-409C-BE32-E72D297353CC}">
              <c16:uniqueId val="{0000000C-A126-40F4-A652-11E705C9BA3D}"/>
            </c:ext>
          </c:extLst>
        </c:ser>
        <c:ser>
          <c:idx val="13"/>
          <c:order val="13"/>
          <c:tx>
            <c:strRef>
              <c:f>Sheet1!$O$1</c:f>
              <c:strCache>
                <c:ptCount val="1"/>
                <c:pt idx="0">
                  <c:v>2023</c:v>
                </c:pt>
              </c:strCache>
            </c:strRef>
          </c:tx>
          <c:spPr>
            <a:ln w="28575" cap="rnd">
              <a:solidFill>
                <a:schemeClr val="accent2">
                  <a:lumMod val="80000"/>
                  <a:lumOff val="20000"/>
                </a:schemeClr>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Sheet1!$O$2:$O$6</c:f>
              <c:numCache>
                <c:formatCode>General</c:formatCode>
                <c:ptCount val="5"/>
                <c:pt idx="0">
                  <c:v>4.0999999999999996</c:v>
                </c:pt>
                <c:pt idx="1">
                  <c:v>0.7</c:v>
                </c:pt>
                <c:pt idx="2">
                  <c:v>5.5</c:v>
                </c:pt>
                <c:pt idx="3">
                  <c:v>3.2</c:v>
                </c:pt>
                <c:pt idx="4">
                  <c:v>6.3</c:v>
                </c:pt>
              </c:numCache>
            </c:numRef>
          </c:val>
          <c:smooth val="0"/>
          <c:extLst>
            <c:ext xmlns:c16="http://schemas.microsoft.com/office/drawing/2014/chart" uri="{C3380CC4-5D6E-409C-BE32-E72D297353CC}">
              <c16:uniqueId val="{0000000D-A126-40F4-A652-11E705C9BA3D}"/>
            </c:ext>
          </c:extLst>
        </c:ser>
        <c:ser>
          <c:idx val="14"/>
          <c:order val="14"/>
          <c:tx>
            <c:strRef>
              <c:f>Sheet1!$P$1</c:f>
              <c:strCache>
                <c:ptCount val="1"/>
                <c:pt idx="0">
                  <c:v>2024</c:v>
                </c:pt>
              </c:strCache>
            </c:strRef>
          </c:tx>
          <c:spPr>
            <a:ln w="28575" cap="rnd">
              <a:solidFill>
                <a:schemeClr val="accent3">
                  <a:lumMod val="80000"/>
                  <a:lumOff val="20000"/>
                </a:schemeClr>
              </a:solidFill>
              <a:round/>
            </a:ln>
            <a:effectLst/>
          </c:spPr>
          <c:marker>
            <c:symbol val="none"/>
          </c:marker>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United States</c:v>
                </c:pt>
                <c:pt idx="1">
                  <c:v>China</c:v>
                </c:pt>
                <c:pt idx="2">
                  <c:v>India</c:v>
                </c:pt>
                <c:pt idx="3">
                  <c:v>Japan</c:v>
                </c:pt>
                <c:pt idx="4">
                  <c:v>Germany</c:v>
                </c:pt>
              </c:strCache>
            </c:strRef>
          </c:cat>
          <c:val>
            <c:numRef>
              <c:f>Sheet1!$P$2:$P$6</c:f>
              <c:numCache>
                <c:formatCode>General</c:formatCode>
                <c:ptCount val="5"/>
                <c:pt idx="0">
                  <c:v>2.8</c:v>
                </c:pt>
                <c:pt idx="1">
                  <c:v>1.7</c:v>
                </c:pt>
                <c:pt idx="2">
                  <c:v>4.5999999999999996</c:v>
                </c:pt>
                <c:pt idx="3">
                  <c:v>2.9</c:v>
                </c:pt>
                <c:pt idx="4">
                  <c:v>3.5</c:v>
                </c:pt>
              </c:numCache>
            </c:numRef>
          </c:val>
          <c:smooth val="0"/>
          <c:extLst>
            <c:ext xmlns:c16="http://schemas.microsoft.com/office/drawing/2014/chart" uri="{C3380CC4-5D6E-409C-BE32-E72D297353CC}">
              <c16:uniqueId val="{0000000E-A126-40F4-A652-11E705C9BA3D}"/>
            </c:ext>
          </c:extLst>
        </c:ser>
        <c:dLbls>
          <c:showLegendKey val="0"/>
          <c:showVal val="1"/>
          <c:showCatName val="0"/>
          <c:showSerName val="0"/>
          <c:showPercent val="0"/>
          <c:showBubbleSize val="0"/>
        </c:dLbls>
        <c:smooth val="0"/>
        <c:axId val="1531596863"/>
        <c:axId val="1050752623"/>
      </c:lineChart>
      <c:dateAx>
        <c:axId val="1531596863"/>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0" spcFirstLastPara="1" vertOverflow="ellipsis" wrap="square" anchor="t" anchorCtr="0"/>
          <a:lstStyle/>
          <a:p>
            <a:pPr>
              <a:defRPr sz="1197" b="0" i="0" u="none" strike="noStrike" kern="1200" baseline="0">
                <a:solidFill>
                  <a:schemeClr val="tx1">
                    <a:lumMod val="65000"/>
                    <a:lumOff val="35000"/>
                  </a:schemeClr>
                </a:solidFill>
                <a:latin typeface="+mn-lt"/>
                <a:ea typeface="+mn-ea"/>
                <a:cs typeface="+mn-cs"/>
              </a:defRPr>
            </a:pPr>
            <a:endParaRPr lang="en-US"/>
          </a:p>
        </c:txPr>
        <c:crossAx val="1050752623"/>
        <c:crosses val="autoZero"/>
        <c:auto val="0"/>
        <c:lblOffset val="100"/>
        <c:baseTimeUnit val="days"/>
      </c:dateAx>
      <c:valAx>
        <c:axId val="105075262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0"/>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53159686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18T15:31:40.705"/>
    </inkml:context>
    <inkml:brush xml:id="br0">
      <inkml:brushProperty name="width" value="0.05" units="cm"/>
      <inkml:brushProperty name="height" value="0.05" units="cm"/>
      <inkml:brushProperty name="color" value="#E71224"/>
    </inkml:brush>
  </inkml:definitions>
  <inkml:trace contextRef="#ctx0" brushRef="#br0">0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16T20:30:12.069"/>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3-11-16T20:30:12.069"/>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media/image1.jpg>
</file>

<file path=ppt/media/image10.png>
</file>

<file path=ppt/media/image11.png>
</file>

<file path=ppt/media/image2.png>
</file>

<file path=ppt/media/image3.jpg>
</file>

<file path=ppt/media/image3.png>
</file>

<file path=ppt/media/image4.jpeg>
</file>

<file path=ppt/media/image4.png>
</file>

<file path=ppt/media/image5.jpg>
</file>

<file path=ppt/media/image6.png>
</file>

<file path=ppt/media/image7.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52370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24108450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2234975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419928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3511163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169840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28472147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3.png"/><Relationship Id="rId4" Type="http://schemas.openxmlformats.org/officeDocument/2006/relationships/customXml" Target="../ink/ink1.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customXml" Target="../ink/ink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customXml" Target="../ink/ink3.xml"/><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chart" Target="../charts/chart1.xml"/><Relationship Id="rId4" Type="http://schemas.openxmlformats.org/officeDocument/2006/relationships/image" Target="../media/image3.jp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5"/>
          <p:cNvSpPr/>
          <p:nvPr/>
        </p:nvSpPr>
        <p:spPr>
          <a:xfrm>
            <a:off x="1299686" y="5339358"/>
            <a:ext cx="1981200" cy="388858"/>
          </a:xfrm>
          <a:prstGeom prst="rect">
            <a:avLst/>
          </a:prstGeom>
          <a:noFill/>
          <a:ln/>
        </p:spPr>
        <p:txBody>
          <a:bodyPr wrap="none" rtlCol="0" anchor="t"/>
          <a:lstStyle/>
          <a:p>
            <a:pPr marL="0" indent="0" algn="l">
              <a:lnSpc>
                <a:spcPts val="3062"/>
              </a:lnSpc>
              <a:buNone/>
            </a:pPr>
            <a:endParaRPr lang="en-US" sz="2187" dirty="0"/>
          </a:p>
        </p:txBody>
      </p:sp>
      <p:pic>
        <p:nvPicPr>
          <p:cNvPr id="11" name="Picture 10">
            <a:extLst>
              <a:ext uri="{FF2B5EF4-FFF2-40B4-BE49-F238E27FC236}">
                <a16:creationId xmlns:a16="http://schemas.microsoft.com/office/drawing/2014/main" id="{F5B13E2F-E382-3B45-D3B4-5B1B7F843052}"/>
              </a:ext>
            </a:extLst>
          </p:cNvPr>
          <p:cNvPicPr>
            <a:picLocks noChangeAspect="1"/>
          </p:cNvPicPr>
          <p:nvPr/>
        </p:nvPicPr>
        <p:blipFill>
          <a:blip r:embed="rId3"/>
          <a:stretch>
            <a:fillRect/>
          </a:stretch>
        </p:blipFill>
        <p:spPr>
          <a:xfrm>
            <a:off x="0" y="0"/>
            <a:ext cx="14630400" cy="8229600"/>
          </a:xfrm>
          <a:prstGeom prst="rect">
            <a:avLst/>
          </a:prstGeom>
        </p:spPr>
      </p:pic>
      <p:pic>
        <p:nvPicPr>
          <p:cNvPr id="12" name="Picture 11">
            <a:extLst>
              <a:ext uri="{FF2B5EF4-FFF2-40B4-BE49-F238E27FC236}">
                <a16:creationId xmlns:a16="http://schemas.microsoft.com/office/drawing/2014/main" id="{21998F42-2FF3-90B7-55BF-B2B1267338BE}"/>
              </a:ext>
            </a:extLst>
          </p:cNvPr>
          <p:cNvPicPr>
            <a:picLocks noChangeAspect="1"/>
          </p:cNvPicPr>
          <p:nvPr/>
        </p:nvPicPr>
        <p:blipFill>
          <a:blip r:embed="rId4"/>
          <a:stretch>
            <a:fillRect/>
          </a:stretch>
        </p:blipFill>
        <p:spPr>
          <a:xfrm>
            <a:off x="650633" y="336920"/>
            <a:ext cx="3778734" cy="1104160"/>
          </a:xfrm>
          <a:prstGeom prst="rect">
            <a:avLst/>
          </a:prstGeom>
        </p:spPr>
      </p:pic>
      <p:sp>
        <p:nvSpPr>
          <p:cNvPr id="14" name="TextBox 13">
            <a:extLst>
              <a:ext uri="{FF2B5EF4-FFF2-40B4-BE49-F238E27FC236}">
                <a16:creationId xmlns:a16="http://schemas.microsoft.com/office/drawing/2014/main" id="{834E5228-12C1-316F-9B1E-DD543BEBABA3}"/>
              </a:ext>
            </a:extLst>
          </p:cNvPr>
          <p:cNvSpPr txBox="1"/>
          <p:nvPr/>
        </p:nvSpPr>
        <p:spPr>
          <a:xfrm>
            <a:off x="4064619" y="5533787"/>
            <a:ext cx="6752064" cy="2123658"/>
          </a:xfrm>
          <a:prstGeom prst="rect">
            <a:avLst/>
          </a:prstGeom>
          <a:noFill/>
        </p:spPr>
        <p:txBody>
          <a:bodyPr wrap="square" rtlCol="0">
            <a:spAutoFit/>
          </a:bodyPr>
          <a:lstStyle/>
          <a:p>
            <a:pPr algn="ctr"/>
            <a:r>
              <a:rPr lang="en-IN" sz="2400" b="1" dirty="0">
                <a:solidFill>
                  <a:schemeClr val="bg1"/>
                </a:solidFill>
                <a:latin typeface="High Tower Text" panose="02040502050506030303" pitchFamily="18" charset="0"/>
              </a:rPr>
              <a:t>By</a:t>
            </a:r>
          </a:p>
          <a:p>
            <a:pPr algn="ctr"/>
            <a:r>
              <a:rPr lang="en-IN" sz="2400" b="1" dirty="0">
                <a:solidFill>
                  <a:schemeClr val="bg1"/>
                </a:solidFill>
                <a:latin typeface="High Tower Text" panose="02040502050506030303" pitchFamily="18" charset="0"/>
              </a:rPr>
              <a:t>Mayukh Paul</a:t>
            </a:r>
          </a:p>
          <a:p>
            <a:pPr algn="ctr"/>
            <a:r>
              <a:rPr lang="en-US" sz="2400" b="1" dirty="0">
                <a:solidFill>
                  <a:schemeClr val="bg1"/>
                </a:solidFill>
                <a:latin typeface="High Tower Text" panose="02040502050506030303" pitchFamily="18" charset="0"/>
              </a:rPr>
              <a:t>B.SC Economics-2nd Year-3rd Sem</a:t>
            </a:r>
          </a:p>
          <a:p>
            <a:pPr algn="ctr"/>
            <a:r>
              <a:rPr lang="en-IN" sz="2400" b="1" dirty="0">
                <a:solidFill>
                  <a:schemeClr val="bg1"/>
                </a:solidFill>
                <a:latin typeface="High Tower Text" panose="02040502050506030303" pitchFamily="18" charset="0"/>
              </a:rPr>
              <a:t>Enrolment no. 2211212001006</a:t>
            </a:r>
          </a:p>
          <a:p>
            <a:pPr algn="ctr"/>
            <a:br>
              <a:rPr lang="en-IN" dirty="0">
                <a:solidFill>
                  <a:schemeClr val="bg1"/>
                </a:solidFill>
              </a:rPr>
            </a:br>
            <a:endParaRPr lang="en-IN" dirty="0">
              <a:solidFill>
                <a:schemeClr val="bg1"/>
              </a:solidFill>
            </a:endParaRPr>
          </a:p>
        </p:txBody>
      </p:sp>
    </p:spTree>
    <p:extLst>
      <p:ext uri="{BB962C8B-B14F-4D97-AF65-F5344CB8AC3E}">
        <p14:creationId xmlns:p14="http://schemas.microsoft.com/office/powerpoint/2010/main" val="3605304807"/>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5F2F2E8E-6494-6EE8-3D7A-78BEC761C161}"/>
              </a:ext>
            </a:extLst>
          </p:cNvPr>
          <p:cNvPicPr>
            <a:picLocks noChangeAspect="1"/>
          </p:cNvPicPr>
          <p:nvPr/>
        </p:nvPicPr>
        <p:blipFill>
          <a:blip r:embed="rId3"/>
          <a:stretch>
            <a:fillRect/>
          </a:stretch>
        </p:blipFill>
        <p:spPr>
          <a:xfrm>
            <a:off x="0" y="0"/>
            <a:ext cx="14630400" cy="8229600"/>
          </a:xfrm>
          <a:prstGeom prst="rect">
            <a:avLst/>
          </a:prstGeom>
        </p:spPr>
      </p:pic>
      <p:sp>
        <p:nvSpPr>
          <p:cNvPr id="5" name="Text 2"/>
          <p:cNvSpPr/>
          <p:nvPr/>
        </p:nvSpPr>
        <p:spPr>
          <a:xfrm>
            <a:off x="1484724" y="804991"/>
            <a:ext cx="3642448" cy="656034"/>
          </a:xfrm>
          <a:prstGeom prst="rect">
            <a:avLst/>
          </a:prstGeom>
          <a:noFill/>
          <a:ln/>
        </p:spPr>
        <p:txBody>
          <a:bodyPr wrap="none" rtlCol="0" anchor="t"/>
          <a:lstStyle/>
          <a:p>
            <a:pPr marL="0" indent="0">
              <a:lnSpc>
                <a:spcPts val="5166"/>
              </a:lnSpc>
              <a:buNone/>
            </a:pPr>
            <a:r>
              <a:rPr lang="en-US" sz="4133" b="1" dirty="0">
                <a:solidFill>
                  <a:srgbClr val="FF726D"/>
                </a:solidFill>
                <a:latin typeface="Inconsolata" pitchFamily="34" charset="0"/>
                <a:ea typeface="Inconsolata" pitchFamily="34" charset="-122"/>
                <a:cs typeface="Inconsolata" pitchFamily="34" charset="-120"/>
              </a:rPr>
              <a:t>Future of IMF</a:t>
            </a:r>
            <a:endParaRPr lang="en-US" sz="4133" dirty="0"/>
          </a:p>
        </p:txBody>
      </p:sp>
      <p:sp>
        <p:nvSpPr>
          <p:cNvPr id="6" name="Shape 3"/>
          <p:cNvSpPr/>
          <p:nvPr/>
        </p:nvSpPr>
        <p:spPr>
          <a:xfrm>
            <a:off x="363495" y="1955940"/>
            <a:ext cx="472321" cy="472321"/>
          </a:xfrm>
          <a:prstGeom prst="roundRect">
            <a:avLst>
              <a:gd name="adj" fmla="val 13335"/>
            </a:avLst>
          </a:prstGeom>
          <a:solidFill>
            <a:srgbClr val="312140"/>
          </a:solidFill>
          <a:ln/>
        </p:spPr>
      </p:sp>
      <p:sp>
        <p:nvSpPr>
          <p:cNvPr id="7" name="Text 4"/>
          <p:cNvSpPr/>
          <p:nvPr/>
        </p:nvSpPr>
        <p:spPr>
          <a:xfrm>
            <a:off x="519586" y="1995231"/>
            <a:ext cx="160020" cy="393621"/>
          </a:xfrm>
          <a:prstGeom prst="rect">
            <a:avLst/>
          </a:prstGeom>
          <a:noFill/>
          <a:ln/>
        </p:spPr>
        <p:txBody>
          <a:bodyPr wrap="none" rtlCol="0" anchor="t"/>
          <a:lstStyle/>
          <a:p>
            <a:pPr marL="0" indent="0" algn="ctr">
              <a:lnSpc>
                <a:spcPts val="3100"/>
              </a:lnSpc>
              <a:buNone/>
            </a:pPr>
            <a:r>
              <a:rPr lang="en-US" sz="2480" b="1" dirty="0">
                <a:solidFill>
                  <a:srgbClr val="FF726D"/>
                </a:solidFill>
                <a:latin typeface="Inconsolata" pitchFamily="34" charset="0"/>
                <a:ea typeface="Inconsolata" pitchFamily="34" charset="-122"/>
                <a:cs typeface="Inconsolata" pitchFamily="34" charset="-120"/>
              </a:rPr>
              <a:t>1</a:t>
            </a:r>
            <a:endParaRPr lang="en-US" sz="2480" dirty="0"/>
          </a:p>
        </p:txBody>
      </p:sp>
      <p:sp>
        <p:nvSpPr>
          <p:cNvPr id="8" name="Text 5"/>
          <p:cNvSpPr/>
          <p:nvPr/>
        </p:nvSpPr>
        <p:spPr>
          <a:xfrm>
            <a:off x="1045723" y="1973836"/>
            <a:ext cx="5181600" cy="328017"/>
          </a:xfrm>
          <a:prstGeom prst="rect">
            <a:avLst/>
          </a:prstGeom>
          <a:noFill/>
          <a:ln/>
        </p:spPr>
        <p:txBody>
          <a:bodyPr wrap="none" rtlCol="0" anchor="t"/>
          <a:lstStyle/>
          <a:p>
            <a:pPr marL="0" indent="0">
              <a:lnSpc>
                <a:spcPts val="2583"/>
              </a:lnSpc>
              <a:buNone/>
            </a:pPr>
            <a:r>
              <a:rPr lang="en-US" sz="2066" b="1" dirty="0">
                <a:solidFill>
                  <a:srgbClr val="FF726D"/>
                </a:solidFill>
                <a:latin typeface="Inconsolata" pitchFamily="34" charset="0"/>
                <a:ea typeface="Inconsolata" pitchFamily="34" charset="-122"/>
                <a:cs typeface="Inconsolata" pitchFamily="34" charset="-120"/>
              </a:rPr>
              <a:t>Reducing Inequality</a:t>
            </a:r>
            <a:endParaRPr lang="en-US" sz="2066" dirty="0"/>
          </a:p>
        </p:txBody>
      </p:sp>
      <p:sp>
        <p:nvSpPr>
          <p:cNvPr id="9" name="Text 6"/>
          <p:cNvSpPr/>
          <p:nvPr/>
        </p:nvSpPr>
        <p:spPr>
          <a:xfrm>
            <a:off x="991907" y="2298482"/>
            <a:ext cx="8716089" cy="1007269"/>
          </a:xfrm>
          <a:prstGeom prst="rect">
            <a:avLst/>
          </a:prstGeom>
          <a:noFill/>
          <a:ln/>
        </p:spPr>
        <p:txBody>
          <a:bodyPr wrap="square" rtlCol="0" anchor="t"/>
          <a:lstStyle/>
          <a:p>
            <a:pPr marL="0" indent="0">
              <a:lnSpc>
                <a:spcPts val="2645"/>
              </a:lnSpc>
              <a:buNone/>
            </a:pPr>
            <a:r>
              <a:rPr lang="en-US" sz="1653" dirty="0">
                <a:solidFill>
                  <a:srgbClr val="DAD1E6"/>
                </a:solidFill>
                <a:latin typeface="Fira Sans" pitchFamily="34" charset="0"/>
              </a:rPr>
              <a:t>Inequality is the major problem. The IMF will promote policies that will help to create job, raise wages. </a:t>
            </a:r>
            <a:endParaRPr lang="en-US" sz="1653" dirty="0"/>
          </a:p>
        </p:txBody>
      </p:sp>
      <p:sp>
        <p:nvSpPr>
          <p:cNvPr id="10" name="Shape 7"/>
          <p:cNvSpPr/>
          <p:nvPr/>
        </p:nvSpPr>
        <p:spPr>
          <a:xfrm>
            <a:off x="363495" y="2990125"/>
            <a:ext cx="472321" cy="472321"/>
          </a:xfrm>
          <a:prstGeom prst="roundRect">
            <a:avLst>
              <a:gd name="adj" fmla="val 13335"/>
            </a:avLst>
          </a:prstGeom>
          <a:solidFill>
            <a:srgbClr val="312140"/>
          </a:solidFill>
          <a:ln/>
        </p:spPr>
      </p:sp>
      <p:sp>
        <p:nvSpPr>
          <p:cNvPr id="11" name="Text 8"/>
          <p:cNvSpPr/>
          <p:nvPr/>
        </p:nvSpPr>
        <p:spPr>
          <a:xfrm>
            <a:off x="519586" y="3029416"/>
            <a:ext cx="160020" cy="393621"/>
          </a:xfrm>
          <a:prstGeom prst="rect">
            <a:avLst/>
          </a:prstGeom>
          <a:noFill/>
          <a:ln/>
        </p:spPr>
        <p:txBody>
          <a:bodyPr wrap="none" rtlCol="0" anchor="t"/>
          <a:lstStyle/>
          <a:p>
            <a:pPr marL="0" indent="0" algn="ctr">
              <a:lnSpc>
                <a:spcPts val="3100"/>
              </a:lnSpc>
              <a:buNone/>
            </a:pPr>
            <a:r>
              <a:rPr lang="en-US" sz="2480" b="1" dirty="0">
                <a:solidFill>
                  <a:srgbClr val="FF726D"/>
                </a:solidFill>
                <a:latin typeface="Inconsolata" pitchFamily="34" charset="0"/>
                <a:ea typeface="Inconsolata" pitchFamily="34" charset="-122"/>
                <a:cs typeface="Inconsolata" pitchFamily="34" charset="-120"/>
              </a:rPr>
              <a:t>2</a:t>
            </a:r>
            <a:endParaRPr lang="en-US" sz="2480" dirty="0"/>
          </a:p>
        </p:txBody>
      </p:sp>
      <p:sp>
        <p:nvSpPr>
          <p:cNvPr id="12" name="Text 9"/>
          <p:cNvSpPr/>
          <p:nvPr/>
        </p:nvSpPr>
        <p:spPr>
          <a:xfrm>
            <a:off x="1045723" y="3062277"/>
            <a:ext cx="3368040" cy="328017"/>
          </a:xfrm>
          <a:prstGeom prst="rect">
            <a:avLst/>
          </a:prstGeom>
          <a:noFill/>
          <a:ln/>
        </p:spPr>
        <p:txBody>
          <a:bodyPr wrap="none" rtlCol="0" anchor="t"/>
          <a:lstStyle/>
          <a:p>
            <a:pPr marL="0" indent="0">
              <a:lnSpc>
                <a:spcPts val="2583"/>
              </a:lnSpc>
              <a:buNone/>
            </a:pPr>
            <a:r>
              <a:rPr lang="en-US" sz="2066" b="1" dirty="0">
                <a:solidFill>
                  <a:srgbClr val="FF726D"/>
                </a:solidFill>
                <a:latin typeface="Inconsolata" pitchFamily="34" charset="0"/>
                <a:ea typeface="Inconsolata" pitchFamily="34" charset="-122"/>
              </a:rPr>
              <a:t>Climate changes integration </a:t>
            </a:r>
            <a:endParaRPr lang="en-US" sz="2066" dirty="0"/>
          </a:p>
        </p:txBody>
      </p:sp>
      <p:sp>
        <p:nvSpPr>
          <p:cNvPr id="13" name="Text 10"/>
          <p:cNvSpPr/>
          <p:nvPr/>
        </p:nvSpPr>
        <p:spPr>
          <a:xfrm>
            <a:off x="1045723" y="3362150"/>
            <a:ext cx="8716089" cy="1007269"/>
          </a:xfrm>
          <a:prstGeom prst="rect">
            <a:avLst/>
          </a:prstGeom>
          <a:noFill/>
          <a:ln/>
        </p:spPr>
        <p:txBody>
          <a:bodyPr wrap="square" rtlCol="0" anchor="t"/>
          <a:lstStyle/>
          <a:p>
            <a:pPr marL="0" indent="0">
              <a:lnSpc>
                <a:spcPts val="2645"/>
              </a:lnSpc>
              <a:buNone/>
            </a:pPr>
            <a:r>
              <a:rPr lang="en-US" sz="1653" dirty="0">
                <a:solidFill>
                  <a:srgbClr val="DAD1E6"/>
                </a:solidFill>
                <a:latin typeface="Fira Sans" pitchFamily="34" charset="0"/>
                <a:ea typeface="Fira Sans" pitchFamily="34" charset="-122"/>
                <a:cs typeface="Fira Sans" pitchFamily="34" charset="-120"/>
              </a:rPr>
              <a:t>The IMF may play role in integration climatic consideration providing support </a:t>
            </a:r>
          </a:p>
          <a:p>
            <a:pPr marL="0" indent="0">
              <a:lnSpc>
                <a:spcPts val="2645"/>
              </a:lnSpc>
              <a:buNone/>
            </a:pPr>
            <a:r>
              <a:rPr lang="en-US" sz="1653" dirty="0">
                <a:solidFill>
                  <a:srgbClr val="DAD1E6"/>
                </a:solidFill>
                <a:latin typeface="Fira Sans" pitchFamily="34" charset="0"/>
                <a:ea typeface="Fira Sans" pitchFamily="34" charset="-122"/>
                <a:cs typeface="Fira Sans" pitchFamily="34" charset="-120"/>
              </a:rPr>
              <a:t>to greener economics </a:t>
            </a:r>
            <a:endParaRPr lang="en-US" sz="1653" dirty="0"/>
          </a:p>
        </p:txBody>
      </p:sp>
      <p:sp>
        <p:nvSpPr>
          <p:cNvPr id="14" name="Shape 11"/>
          <p:cNvSpPr/>
          <p:nvPr/>
        </p:nvSpPr>
        <p:spPr>
          <a:xfrm>
            <a:off x="368184" y="4036776"/>
            <a:ext cx="472321" cy="472321"/>
          </a:xfrm>
          <a:prstGeom prst="roundRect">
            <a:avLst>
              <a:gd name="adj" fmla="val 13335"/>
            </a:avLst>
          </a:prstGeom>
          <a:solidFill>
            <a:srgbClr val="312140"/>
          </a:solidFill>
          <a:ln/>
        </p:spPr>
      </p:sp>
      <p:sp>
        <p:nvSpPr>
          <p:cNvPr id="15" name="Text 12"/>
          <p:cNvSpPr/>
          <p:nvPr/>
        </p:nvSpPr>
        <p:spPr>
          <a:xfrm>
            <a:off x="524275" y="4076066"/>
            <a:ext cx="160020" cy="393621"/>
          </a:xfrm>
          <a:prstGeom prst="rect">
            <a:avLst/>
          </a:prstGeom>
          <a:noFill/>
          <a:ln/>
        </p:spPr>
        <p:txBody>
          <a:bodyPr wrap="none" rtlCol="0" anchor="t"/>
          <a:lstStyle/>
          <a:p>
            <a:pPr marL="0" indent="0" algn="ctr">
              <a:lnSpc>
                <a:spcPts val="3100"/>
              </a:lnSpc>
              <a:buNone/>
            </a:pPr>
            <a:r>
              <a:rPr lang="en-US" sz="2480" b="1" dirty="0">
                <a:solidFill>
                  <a:srgbClr val="FF726D"/>
                </a:solidFill>
                <a:latin typeface="Inconsolata" pitchFamily="34" charset="0"/>
                <a:ea typeface="Inconsolata" pitchFamily="34" charset="-122"/>
                <a:cs typeface="Inconsolata" pitchFamily="34" charset="-120"/>
              </a:rPr>
              <a:t>3</a:t>
            </a:r>
            <a:endParaRPr lang="en-US" sz="2480" dirty="0"/>
          </a:p>
        </p:txBody>
      </p:sp>
      <p:sp>
        <p:nvSpPr>
          <p:cNvPr id="16" name="Text 13"/>
          <p:cNvSpPr/>
          <p:nvPr/>
        </p:nvSpPr>
        <p:spPr>
          <a:xfrm>
            <a:off x="1050412" y="4108928"/>
            <a:ext cx="5052060" cy="328017"/>
          </a:xfrm>
          <a:prstGeom prst="rect">
            <a:avLst/>
          </a:prstGeom>
          <a:noFill/>
          <a:ln/>
        </p:spPr>
        <p:txBody>
          <a:bodyPr wrap="none" rtlCol="0" anchor="t"/>
          <a:lstStyle/>
          <a:p>
            <a:pPr marL="0" indent="0">
              <a:lnSpc>
                <a:spcPts val="2583"/>
              </a:lnSpc>
              <a:buNone/>
            </a:pPr>
            <a:r>
              <a:rPr lang="en-US" sz="2066" b="1" dirty="0">
                <a:solidFill>
                  <a:srgbClr val="FF726D"/>
                </a:solidFill>
                <a:latin typeface="Inconsolata" pitchFamily="34" charset="0"/>
                <a:ea typeface="Inconsolata" pitchFamily="34" charset="-122"/>
              </a:rPr>
              <a:t>Enhanced collaboration</a:t>
            </a:r>
            <a:endParaRPr lang="en-US" sz="2066" dirty="0"/>
          </a:p>
        </p:txBody>
      </p:sp>
      <p:sp>
        <p:nvSpPr>
          <p:cNvPr id="17" name="Text 14"/>
          <p:cNvSpPr/>
          <p:nvPr/>
        </p:nvSpPr>
        <p:spPr>
          <a:xfrm>
            <a:off x="1045723" y="4680088"/>
            <a:ext cx="8716089" cy="1007269"/>
          </a:xfrm>
          <a:prstGeom prst="rect">
            <a:avLst/>
          </a:prstGeom>
          <a:noFill/>
          <a:ln/>
        </p:spPr>
        <p:txBody>
          <a:bodyPr wrap="square" rtlCol="0" anchor="t"/>
          <a:lstStyle/>
          <a:p>
            <a:pPr marL="0" indent="0">
              <a:lnSpc>
                <a:spcPts val="2645"/>
              </a:lnSpc>
              <a:buNone/>
            </a:pPr>
            <a:endParaRPr lang="en-US" sz="1653" dirty="0"/>
          </a:p>
        </p:txBody>
      </p:sp>
      <p:pic>
        <p:nvPicPr>
          <p:cNvPr id="23" name="Picture 22">
            <a:extLst>
              <a:ext uri="{FF2B5EF4-FFF2-40B4-BE49-F238E27FC236}">
                <a16:creationId xmlns:a16="http://schemas.microsoft.com/office/drawing/2014/main" id="{45B519AF-6E18-A7E9-FCEE-EA4E4ED27BE6}"/>
              </a:ext>
            </a:extLst>
          </p:cNvPr>
          <p:cNvPicPr>
            <a:picLocks noChangeAspect="1"/>
          </p:cNvPicPr>
          <p:nvPr/>
        </p:nvPicPr>
        <p:blipFill rotWithShape="1">
          <a:blip r:embed="rId4"/>
          <a:srcRect l="34725" r="8666"/>
          <a:stretch/>
        </p:blipFill>
        <p:spPr>
          <a:xfrm>
            <a:off x="8473409" y="1461025"/>
            <a:ext cx="6435809" cy="6902423"/>
          </a:xfrm>
          <a:prstGeom prst="rect">
            <a:avLst/>
          </a:prstGeom>
        </p:spPr>
      </p:pic>
      <p:sp>
        <p:nvSpPr>
          <p:cNvPr id="2" name="Text 10">
            <a:extLst>
              <a:ext uri="{FF2B5EF4-FFF2-40B4-BE49-F238E27FC236}">
                <a16:creationId xmlns:a16="http://schemas.microsoft.com/office/drawing/2014/main" id="{D2EC565E-2AC4-AB1E-0EAE-DFB67DC2AE84}"/>
              </a:ext>
            </a:extLst>
          </p:cNvPr>
          <p:cNvSpPr/>
          <p:nvPr/>
        </p:nvSpPr>
        <p:spPr>
          <a:xfrm>
            <a:off x="1050412" y="4525823"/>
            <a:ext cx="8716089" cy="1007269"/>
          </a:xfrm>
          <a:prstGeom prst="rect">
            <a:avLst/>
          </a:prstGeom>
          <a:noFill/>
          <a:ln/>
        </p:spPr>
        <p:txBody>
          <a:bodyPr wrap="square" rtlCol="0" anchor="t"/>
          <a:lstStyle/>
          <a:p>
            <a:pPr marL="0" indent="0">
              <a:lnSpc>
                <a:spcPts val="2645"/>
              </a:lnSpc>
              <a:buNone/>
            </a:pPr>
            <a:r>
              <a:rPr lang="en-US" sz="1653" dirty="0">
                <a:solidFill>
                  <a:srgbClr val="DAD1E6"/>
                </a:solidFill>
                <a:latin typeface="Fira Sans" pitchFamily="34" charset="0"/>
                <a:ea typeface="Fira Sans" pitchFamily="34" charset="-122"/>
                <a:cs typeface="Fira Sans" pitchFamily="34" charset="-120"/>
              </a:rPr>
              <a:t>The IMF continue to strengthen collaboration with other </a:t>
            </a:r>
          </a:p>
          <a:p>
            <a:pPr marL="0" indent="0">
              <a:lnSpc>
                <a:spcPts val="2645"/>
              </a:lnSpc>
              <a:buNone/>
            </a:pPr>
            <a:r>
              <a:rPr lang="en-US" sz="1653" dirty="0">
                <a:solidFill>
                  <a:srgbClr val="DAD1E6"/>
                </a:solidFill>
                <a:latin typeface="Fira Sans" pitchFamily="34" charset="0"/>
                <a:ea typeface="Fira Sans" pitchFamily="34" charset="-122"/>
                <a:cs typeface="Fira Sans" pitchFamily="34" charset="-120"/>
              </a:rPr>
              <a:t>international org and government in addressing complex global economics</a:t>
            </a:r>
            <a:endParaRPr lang="en-US" sz="1653"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32CA0A1-3363-D080-BB16-F74846546127}"/>
              </a:ext>
            </a:extLst>
          </p:cNvPr>
          <p:cNvPicPr>
            <a:picLocks noChangeAspect="1"/>
          </p:cNvPicPr>
          <p:nvPr/>
        </p:nvPicPr>
        <p:blipFill>
          <a:blip r:embed="rId3"/>
          <a:stretch>
            <a:fillRect/>
          </a:stretch>
        </p:blipFill>
        <p:spPr>
          <a:xfrm>
            <a:off x="-1" y="-5324"/>
            <a:ext cx="14630399" cy="8229600"/>
          </a:xfrm>
          <a:prstGeom prst="rect">
            <a:avLst/>
          </a:prstGeom>
        </p:spPr>
      </p:pic>
      <p:pic>
        <p:nvPicPr>
          <p:cNvPr id="4" name="Image 0"/>
          <p:cNvPicPr>
            <a:picLocks noChangeAspect="1"/>
          </p:cNvPicPr>
          <p:nvPr/>
        </p:nvPicPr>
        <p:blipFill rotWithShape="1">
          <a:blip r:embed="rId4"/>
          <a:srcRect r="29065"/>
          <a:stretch/>
        </p:blipFill>
        <p:spPr>
          <a:xfrm>
            <a:off x="8503205" y="383053"/>
            <a:ext cx="5548878" cy="7452847"/>
          </a:xfrm>
          <a:prstGeom prst="rect">
            <a:avLst/>
          </a:prstGeom>
        </p:spPr>
      </p:pic>
      <p:sp>
        <p:nvSpPr>
          <p:cNvPr id="5" name="Text 2"/>
          <p:cNvSpPr/>
          <p:nvPr/>
        </p:nvSpPr>
        <p:spPr>
          <a:xfrm>
            <a:off x="833199" y="2501384"/>
            <a:ext cx="6370320" cy="833199"/>
          </a:xfrm>
          <a:prstGeom prst="rect">
            <a:avLst/>
          </a:prstGeom>
          <a:noFill/>
          <a:ln/>
        </p:spPr>
        <p:txBody>
          <a:bodyPr wrap="none" rtlCol="0" anchor="t"/>
          <a:lstStyle/>
          <a:p>
            <a:pPr marL="0" indent="0">
              <a:lnSpc>
                <a:spcPts val="6561"/>
              </a:lnSpc>
              <a:buNone/>
            </a:pPr>
            <a:r>
              <a:rPr lang="en-US" sz="5249" b="1" dirty="0">
                <a:solidFill>
                  <a:srgbClr val="FF726D"/>
                </a:solidFill>
                <a:latin typeface="Inconsolata" pitchFamily="34" charset="0"/>
                <a:ea typeface="Inconsolata" pitchFamily="34" charset="-122"/>
                <a:cs typeface="Inconsolata" pitchFamily="34" charset="-120"/>
              </a:rPr>
              <a:t>Introduction to IMF</a:t>
            </a:r>
            <a:endParaRPr lang="en-US" sz="5249" dirty="0"/>
          </a:p>
        </p:txBody>
      </p:sp>
      <p:sp>
        <p:nvSpPr>
          <p:cNvPr id="6" name="Text 3"/>
          <p:cNvSpPr/>
          <p:nvPr/>
        </p:nvSpPr>
        <p:spPr>
          <a:xfrm>
            <a:off x="833199" y="3667839"/>
            <a:ext cx="7477601" cy="1421606"/>
          </a:xfrm>
          <a:prstGeom prst="rect">
            <a:avLst/>
          </a:prstGeom>
          <a:noFill/>
          <a:ln/>
        </p:spPr>
        <p:txBody>
          <a:bodyPr wrap="square" rtlCol="0" anchor="t"/>
          <a:lstStyle/>
          <a:p>
            <a:pPr marL="0" indent="0">
              <a:lnSpc>
                <a:spcPts val="2799"/>
              </a:lnSpc>
              <a:buNone/>
            </a:pPr>
            <a:r>
              <a:rPr lang="en-US" sz="1750" dirty="0">
                <a:solidFill>
                  <a:srgbClr val="DAD1E6"/>
                </a:solidFill>
                <a:latin typeface="Fira Sans" pitchFamily="34" charset="0"/>
                <a:ea typeface="Fira Sans" pitchFamily="34" charset="-122"/>
                <a:cs typeface="Fira Sans" pitchFamily="34" charset="-120"/>
              </a:rPr>
              <a:t>The International Monetary Fund (IMF) is an international organization established to promote global monetary cooperation, secure financial stability, facilitate international trade, promote high employment and sustainable economic growth, and reduce poverty around the world.</a:t>
            </a:r>
            <a:endParaRPr lang="en-US" sz="1750" dirty="0"/>
          </a:p>
        </p:txBody>
      </p:sp>
      <p:sp>
        <p:nvSpPr>
          <p:cNvPr id="9" name="Text 5"/>
          <p:cNvSpPr/>
          <p:nvPr/>
        </p:nvSpPr>
        <p:spPr>
          <a:xfrm>
            <a:off x="1299686" y="5339358"/>
            <a:ext cx="1981200"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2FCF248A-58E0-6704-AA9C-102F492D5FDE}"/>
              </a:ext>
            </a:extLst>
          </p:cNvPr>
          <p:cNvPicPr>
            <a:picLocks noChangeAspect="1"/>
          </p:cNvPicPr>
          <p:nvPr/>
        </p:nvPicPr>
        <p:blipFill>
          <a:blip r:embed="rId3"/>
          <a:stretch>
            <a:fillRect/>
          </a:stretch>
        </p:blipFill>
        <p:spPr>
          <a:xfrm>
            <a:off x="0" y="0"/>
            <a:ext cx="14630400" cy="8229600"/>
          </a:xfrm>
          <a:prstGeom prst="rect">
            <a:avLst/>
          </a:prstGeom>
        </p:spPr>
      </p:pic>
      <p:sp>
        <p:nvSpPr>
          <p:cNvPr id="5" name="Text 2"/>
          <p:cNvSpPr/>
          <p:nvPr/>
        </p:nvSpPr>
        <p:spPr>
          <a:xfrm>
            <a:off x="5703805" y="599100"/>
            <a:ext cx="7132320" cy="686038"/>
          </a:xfrm>
          <a:prstGeom prst="rect">
            <a:avLst/>
          </a:prstGeom>
          <a:noFill/>
          <a:ln/>
        </p:spPr>
        <p:txBody>
          <a:bodyPr wrap="none" rtlCol="0" anchor="t"/>
          <a:lstStyle/>
          <a:p>
            <a:pPr marL="0" indent="0">
              <a:lnSpc>
                <a:spcPts val="5402"/>
              </a:lnSpc>
              <a:buNone/>
            </a:pPr>
            <a:r>
              <a:rPr lang="en-US" sz="4322" b="1" dirty="0">
                <a:solidFill>
                  <a:srgbClr val="FF726D"/>
                </a:solidFill>
                <a:latin typeface="Inconsolata" pitchFamily="34" charset="0"/>
                <a:ea typeface="Inconsolata" pitchFamily="34" charset="-122"/>
              </a:rPr>
              <a:t>History Behind IMF formation</a:t>
            </a:r>
            <a:endParaRPr lang="en-US" sz="4322" dirty="0">
              <a:solidFill>
                <a:srgbClr val="FF726D"/>
              </a:solidFill>
            </a:endParaRPr>
          </a:p>
        </p:txBody>
      </p:sp>
      <p:sp>
        <p:nvSpPr>
          <p:cNvPr id="6" name="Shape 3"/>
          <p:cNvSpPr/>
          <p:nvPr/>
        </p:nvSpPr>
        <p:spPr>
          <a:xfrm>
            <a:off x="4796552" y="1619131"/>
            <a:ext cx="27384" cy="6007298"/>
          </a:xfrm>
          <a:prstGeom prst="rect">
            <a:avLst/>
          </a:prstGeom>
          <a:solidFill>
            <a:srgbClr val="FF6680"/>
          </a:solidFill>
          <a:ln/>
        </p:spPr>
      </p:sp>
      <p:sp>
        <p:nvSpPr>
          <p:cNvPr id="7" name="Shape 4"/>
          <p:cNvSpPr/>
          <p:nvPr/>
        </p:nvSpPr>
        <p:spPr>
          <a:xfrm>
            <a:off x="5057239" y="2023824"/>
            <a:ext cx="768429" cy="27384"/>
          </a:xfrm>
          <a:prstGeom prst="rect">
            <a:avLst/>
          </a:prstGeom>
          <a:solidFill>
            <a:srgbClr val="FF6680"/>
          </a:solidFill>
          <a:ln/>
        </p:spPr>
      </p:sp>
      <p:sp>
        <p:nvSpPr>
          <p:cNvPr id="8" name="Shape 5"/>
          <p:cNvSpPr/>
          <p:nvPr/>
        </p:nvSpPr>
        <p:spPr>
          <a:xfrm>
            <a:off x="4563249" y="1790581"/>
            <a:ext cx="493990" cy="493990"/>
          </a:xfrm>
          <a:prstGeom prst="roundRect">
            <a:avLst>
              <a:gd name="adj" fmla="val 13334"/>
            </a:avLst>
          </a:prstGeom>
          <a:solidFill>
            <a:srgbClr val="312140"/>
          </a:solidFill>
          <a:ln/>
        </p:spPr>
      </p:sp>
      <p:sp>
        <p:nvSpPr>
          <p:cNvPr id="9" name="Text 6"/>
          <p:cNvSpPr/>
          <p:nvPr/>
        </p:nvSpPr>
        <p:spPr>
          <a:xfrm>
            <a:off x="4726365" y="1831777"/>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1</a:t>
            </a:r>
            <a:endParaRPr lang="en-US" sz="2593" dirty="0"/>
          </a:p>
        </p:txBody>
      </p:sp>
      <p:sp>
        <p:nvSpPr>
          <p:cNvPr id="10" name="Text 7"/>
          <p:cNvSpPr/>
          <p:nvPr/>
        </p:nvSpPr>
        <p:spPr>
          <a:xfrm>
            <a:off x="5825668" y="1815860"/>
            <a:ext cx="5074920" cy="343019"/>
          </a:xfrm>
          <a:prstGeom prst="rect">
            <a:avLst/>
          </a:prstGeom>
          <a:noFill/>
          <a:ln/>
        </p:spPr>
        <p:txBody>
          <a:bodyPr wrap="none" rtlCol="0" anchor="t"/>
          <a:lstStyle/>
          <a:p>
            <a:pPr>
              <a:lnSpc>
                <a:spcPts val="2701"/>
              </a:lnSpc>
            </a:pPr>
            <a:r>
              <a:rPr lang="en-US" sz="2400" b="1" i="0" dirty="0">
                <a:solidFill>
                  <a:srgbClr val="FF726D"/>
                </a:solidFill>
                <a:effectLst/>
                <a:latin typeface="Inconsolata" pitchFamily="1" charset="0"/>
                <a:ea typeface="Inconsolata" pitchFamily="1" charset="0"/>
              </a:rPr>
              <a:t>Post-World War II Economic Stability</a:t>
            </a:r>
            <a:endParaRPr lang="en-US" sz="2161" dirty="0">
              <a:solidFill>
                <a:srgbClr val="FF726D"/>
              </a:solidFill>
              <a:latin typeface="Inconsolata" pitchFamily="1" charset="0"/>
              <a:ea typeface="Inconsolata" pitchFamily="1" charset="0"/>
            </a:endParaRPr>
          </a:p>
        </p:txBody>
      </p:sp>
      <p:sp>
        <p:nvSpPr>
          <p:cNvPr id="11" name="Text 8"/>
          <p:cNvSpPr/>
          <p:nvPr/>
        </p:nvSpPr>
        <p:spPr>
          <a:xfrm>
            <a:off x="6017776" y="2401253"/>
            <a:ext cx="7789307" cy="702469"/>
          </a:xfrm>
          <a:prstGeom prst="rect">
            <a:avLst/>
          </a:prstGeom>
          <a:noFill/>
          <a:ln/>
        </p:spPr>
        <p:txBody>
          <a:bodyPr wrap="square" rtlCol="0" anchor="t"/>
          <a:lstStyle/>
          <a:p>
            <a:pPr marL="0" indent="0" algn="l">
              <a:lnSpc>
                <a:spcPts val="2766"/>
              </a:lnSpc>
              <a:buNone/>
            </a:pPr>
            <a:r>
              <a:rPr lang="en-US" sz="1729" dirty="0">
                <a:solidFill>
                  <a:srgbClr val="DAD1E6"/>
                </a:solidFill>
                <a:latin typeface="Fira Sans" pitchFamily="34" charset="0"/>
                <a:ea typeface="Fira Sans" pitchFamily="34" charset="-122"/>
                <a:cs typeface="Fira Sans" pitchFamily="34" charset="-120"/>
              </a:rPr>
              <a:t>The International Monetary Fund (IMF) was established in 1944 during the United Nations Monetary and Financial Conference.</a:t>
            </a:r>
            <a:endParaRPr lang="en-US" sz="1729" dirty="0"/>
          </a:p>
        </p:txBody>
      </p:sp>
      <p:sp>
        <p:nvSpPr>
          <p:cNvPr id="12" name="Shape 9"/>
          <p:cNvSpPr/>
          <p:nvPr/>
        </p:nvSpPr>
        <p:spPr>
          <a:xfrm>
            <a:off x="5057239" y="3999786"/>
            <a:ext cx="768429" cy="27384"/>
          </a:xfrm>
          <a:prstGeom prst="rect">
            <a:avLst/>
          </a:prstGeom>
          <a:solidFill>
            <a:srgbClr val="FF6680"/>
          </a:solidFill>
          <a:ln/>
        </p:spPr>
      </p:sp>
      <p:sp>
        <p:nvSpPr>
          <p:cNvPr id="13" name="Shape 10"/>
          <p:cNvSpPr/>
          <p:nvPr/>
        </p:nvSpPr>
        <p:spPr>
          <a:xfrm>
            <a:off x="4563249" y="3766542"/>
            <a:ext cx="493990" cy="493990"/>
          </a:xfrm>
          <a:prstGeom prst="roundRect">
            <a:avLst>
              <a:gd name="adj" fmla="val 13334"/>
            </a:avLst>
          </a:prstGeom>
          <a:solidFill>
            <a:srgbClr val="312140"/>
          </a:solidFill>
          <a:ln/>
        </p:spPr>
      </p:sp>
      <p:sp>
        <p:nvSpPr>
          <p:cNvPr id="14" name="Text 11"/>
          <p:cNvSpPr/>
          <p:nvPr/>
        </p:nvSpPr>
        <p:spPr>
          <a:xfrm>
            <a:off x="4726365" y="3807738"/>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2</a:t>
            </a:r>
            <a:endParaRPr lang="en-US" sz="2593" dirty="0"/>
          </a:p>
        </p:txBody>
      </p:sp>
      <p:sp>
        <p:nvSpPr>
          <p:cNvPr id="15" name="Text 12"/>
          <p:cNvSpPr/>
          <p:nvPr/>
        </p:nvSpPr>
        <p:spPr>
          <a:xfrm>
            <a:off x="5840965" y="3793017"/>
            <a:ext cx="6858000" cy="343019"/>
          </a:xfrm>
          <a:prstGeom prst="rect">
            <a:avLst/>
          </a:prstGeom>
          <a:noFill/>
          <a:ln/>
        </p:spPr>
        <p:txBody>
          <a:bodyPr wrap="none" rtlCol="0" anchor="t"/>
          <a:lstStyle/>
          <a:p>
            <a:pPr marL="0" indent="0" algn="l">
              <a:lnSpc>
                <a:spcPts val="2701"/>
              </a:lnSpc>
              <a:buNone/>
            </a:pPr>
            <a:r>
              <a:rPr lang="en-IN" sz="2400" b="1" i="0" dirty="0">
                <a:solidFill>
                  <a:srgbClr val="FF726D"/>
                </a:solidFill>
                <a:effectLst/>
                <a:latin typeface="Inconsolata" pitchFamily="1" charset="0"/>
                <a:ea typeface="Inconsolata" pitchFamily="1" charset="0"/>
              </a:rPr>
              <a:t>Bretton Woods Agreement</a:t>
            </a:r>
            <a:endParaRPr lang="en-US" sz="2161" dirty="0">
              <a:solidFill>
                <a:srgbClr val="FF726D"/>
              </a:solidFill>
              <a:latin typeface="Inconsolata" pitchFamily="1" charset="0"/>
              <a:ea typeface="Inconsolata" pitchFamily="1" charset="0"/>
            </a:endParaRPr>
          </a:p>
        </p:txBody>
      </p:sp>
      <p:sp>
        <p:nvSpPr>
          <p:cNvPr id="16" name="Text 13"/>
          <p:cNvSpPr/>
          <p:nvPr/>
        </p:nvSpPr>
        <p:spPr>
          <a:xfrm>
            <a:off x="6017776" y="4377214"/>
            <a:ext cx="7789307" cy="702469"/>
          </a:xfrm>
          <a:prstGeom prst="rect">
            <a:avLst/>
          </a:prstGeom>
          <a:noFill/>
          <a:ln/>
        </p:spPr>
        <p:txBody>
          <a:bodyPr wrap="square" rtlCol="0" anchor="t"/>
          <a:lstStyle/>
          <a:p>
            <a:pPr marL="0" indent="0" algn="l">
              <a:lnSpc>
                <a:spcPts val="2766"/>
              </a:lnSpc>
              <a:buNone/>
            </a:pPr>
            <a:r>
              <a:rPr lang="en-US" sz="1729" dirty="0">
                <a:solidFill>
                  <a:srgbClr val="DAD1E6"/>
                </a:solidFill>
                <a:latin typeface="Fira Sans" pitchFamily="34" charset="0"/>
                <a:ea typeface="Fira Sans" pitchFamily="34" charset="-122"/>
                <a:cs typeface="Fira Sans" pitchFamily="34" charset="-120"/>
              </a:rPr>
              <a:t>Delegates from 44 Allied nations gathered at Bretton Woods, New Hampshire, USA, to create a framework for international economic cooperation.</a:t>
            </a:r>
            <a:endParaRPr lang="en-US" sz="1729" dirty="0"/>
          </a:p>
        </p:txBody>
      </p:sp>
      <p:sp>
        <p:nvSpPr>
          <p:cNvPr id="17" name="Shape 14"/>
          <p:cNvSpPr/>
          <p:nvPr/>
        </p:nvSpPr>
        <p:spPr>
          <a:xfrm>
            <a:off x="5057239" y="5975747"/>
            <a:ext cx="768429" cy="27384"/>
          </a:xfrm>
          <a:prstGeom prst="rect">
            <a:avLst/>
          </a:prstGeom>
          <a:solidFill>
            <a:srgbClr val="FF6680"/>
          </a:solidFill>
          <a:ln/>
        </p:spPr>
      </p:sp>
      <p:sp>
        <p:nvSpPr>
          <p:cNvPr id="18" name="Shape 15"/>
          <p:cNvSpPr/>
          <p:nvPr/>
        </p:nvSpPr>
        <p:spPr>
          <a:xfrm>
            <a:off x="4563249" y="5742503"/>
            <a:ext cx="493990" cy="493990"/>
          </a:xfrm>
          <a:prstGeom prst="roundRect">
            <a:avLst>
              <a:gd name="adj" fmla="val 13334"/>
            </a:avLst>
          </a:prstGeom>
          <a:solidFill>
            <a:srgbClr val="312140"/>
          </a:solidFill>
          <a:ln/>
        </p:spPr>
      </p:sp>
      <p:sp>
        <p:nvSpPr>
          <p:cNvPr id="19" name="Text 16"/>
          <p:cNvSpPr/>
          <p:nvPr/>
        </p:nvSpPr>
        <p:spPr>
          <a:xfrm>
            <a:off x="4726365" y="5783699"/>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3</a:t>
            </a:r>
            <a:endParaRPr lang="en-US" sz="2593" dirty="0"/>
          </a:p>
        </p:txBody>
      </p:sp>
      <p:sp>
        <p:nvSpPr>
          <p:cNvPr id="20" name="Text 17"/>
          <p:cNvSpPr/>
          <p:nvPr/>
        </p:nvSpPr>
        <p:spPr>
          <a:xfrm>
            <a:off x="5825668" y="5763227"/>
            <a:ext cx="6172200" cy="343019"/>
          </a:xfrm>
          <a:prstGeom prst="rect">
            <a:avLst/>
          </a:prstGeom>
          <a:noFill/>
          <a:ln/>
        </p:spPr>
        <p:txBody>
          <a:bodyPr wrap="none" rtlCol="0" anchor="t"/>
          <a:lstStyle/>
          <a:p>
            <a:pPr marL="0" indent="0" algn="l">
              <a:lnSpc>
                <a:spcPts val="2701"/>
              </a:lnSpc>
              <a:buNone/>
            </a:pPr>
            <a:r>
              <a:rPr lang="en-US" sz="2400" b="1" i="0" dirty="0">
                <a:solidFill>
                  <a:srgbClr val="FF726D"/>
                </a:solidFill>
                <a:effectLst/>
                <a:latin typeface="Inconsolata" pitchFamily="1" charset="0"/>
                <a:ea typeface="Inconsolata" pitchFamily="1" charset="0"/>
              </a:rPr>
              <a:t>Promoting Exchange Rate Stability and Economic Cooperation</a:t>
            </a:r>
            <a:endParaRPr lang="en-US" sz="2161" dirty="0">
              <a:solidFill>
                <a:srgbClr val="FF726D"/>
              </a:solidFill>
              <a:latin typeface="Inconsolata" pitchFamily="1" charset="0"/>
              <a:ea typeface="Inconsolata" pitchFamily="1" charset="0"/>
            </a:endParaRPr>
          </a:p>
        </p:txBody>
      </p:sp>
      <p:sp>
        <p:nvSpPr>
          <p:cNvPr id="21" name="Text 18"/>
          <p:cNvSpPr/>
          <p:nvPr/>
        </p:nvSpPr>
        <p:spPr>
          <a:xfrm>
            <a:off x="6017776" y="6353175"/>
            <a:ext cx="7789307" cy="1053703"/>
          </a:xfrm>
          <a:prstGeom prst="rect">
            <a:avLst/>
          </a:prstGeom>
          <a:noFill/>
          <a:ln/>
        </p:spPr>
        <p:txBody>
          <a:bodyPr wrap="square" rtlCol="0" anchor="t"/>
          <a:lstStyle/>
          <a:p>
            <a:pPr marL="0" indent="0" algn="l">
              <a:lnSpc>
                <a:spcPts val="2766"/>
              </a:lnSpc>
              <a:buNone/>
            </a:pPr>
            <a:r>
              <a:rPr lang="en-US" sz="1729" dirty="0">
                <a:solidFill>
                  <a:srgbClr val="DAD1E6"/>
                </a:solidFill>
                <a:latin typeface="Fira Sans" pitchFamily="34" charset="0"/>
                <a:ea typeface="Fira Sans" pitchFamily="34" charset="-122"/>
                <a:cs typeface="Fira Sans" pitchFamily="34" charset="-120"/>
              </a:rPr>
              <a:t>The IMF's primary functions included overseeing the international monetary system, providing short-term financial assistance to countries facing balance of payments problems, and facilitating international economic cooperation.</a:t>
            </a:r>
            <a:endParaRPr lang="en-US" sz="1729" dirty="0"/>
          </a:p>
        </p:txBody>
      </p:sp>
      <mc:AlternateContent xmlns:mc="http://schemas.openxmlformats.org/markup-compatibility/2006" xmlns:p14="http://schemas.microsoft.com/office/powerpoint/2010/main">
        <mc:Choice Requires="p14">
          <p:contentPart p14:bwMode="auto" r:id="rId4">
            <p14:nvContentPartPr>
              <p14:cNvPr id="22" name="Ink 21">
                <a:extLst>
                  <a:ext uri="{FF2B5EF4-FFF2-40B4-BE49-F238E27FC236}">
                    <a16:creationId xmlns:a16="http://schemas.microsoft.com/office/drawing/2014/main" id="{D0FE5796-94CE-6198-2ECC-C56C2B12FD10}"/>
                  </a:ext>
                </a:extLst>
              </p14:cNvPr>
              <p14:cNvContentPartPr/>
              <p14:nvPr/>
            </p14:nvContentPartPr>
            <p14:xfrm>
              <a:off x="3668558" y="5932203"/>
              <a:ext cx="360" cy="360"/>
            </p14:xfrm>
          </p:contentPart>
        </mc:Choice>
        <mc:Fallback xmlns="">
          <p:pic>
            <p:nvPicPr>
              <p:cNvPr id="22" name="Ink 21">
                <a:extLst>
                  <a:ext uri="{FF2B5EF4-FFF2-40B4-BE49-F238E27FC236}">
                    <a16:creationId xmlns:a16="http://schemas.microsoft.com/office/drawing/2014/main" id="{D0FE5796-94CE-6198-2ECC-C56C2B12FD10}"/>
                  </a:ext>
                </a:extLst>
              </p:cNvPr>
              <p:cNvPicPr/>
              <p:nvPr/>
            </p:nvPicPr>
            <p:blipFill>
              <a:blip r:embed="rId5"/>
              <a:stretch>
                <a:fillRect/>
              </a:stretch>
            </p:blipFill>
            <p:spPr>
              <a:xfrm>
                <a:off x="3659558" y="5923563"/>
                <a:ext cx="18000" cy="18000"/>
              </a:xfrm>
              <a:prstGeom prst="rect">
                <a:avLst/>
              </a:prstGeom>
            </p:spPr>
          </p:pic>
        </mc:Fallback>
      </mc:AlternateContent>
      <p:pic>
        <p:nvPicPr>
          <p:cNvPr id="32" name="Picture 31">
            <a:extLst>
              <a:ext uri="{FF2B5EF4-FFF2-40B4-BE49-F238E27FC236}">
                <a16:creationId xmlns:a16="http://schemas.microsoft.com/office/drawing/2014/main" id="{792DEC8B-0E2A-F678-D245-C988821DA6B0}"/>
              </a:ext>
            </a:extLst>
          </p:cNvPr>
          <p:cNvPicPr>
            <a:picLocks noChangeAspect="1"/>
          </p:cNvPicPr>
          <p:nvPr/>
        </p:nvPicPr>
        <p:blipFill rotWithShape="1">
          <a:blip r:embed="rId6"/>
          <a:srcRect l="10284" t="7491" r="10452" b="1773"/>
          <a:stretch/>
        </p:blipFill>
        <p:spPr>
          <a:xfrm>
            <a:off x="195493" y="603766"/>
            <a:ext cx="4230370" cy="7265881"/>
          </a:xfrm>
          <a:prstGeom prst="rect">
            <a:avLst/>
          </a:prstGeom>
        </p:spPr>
      </p:pic>
    </p:spTree>
    <p:extLst>
      <p:ext uri="{BB962C8B-B14F-4D97-AF65-F5344CB8AC3E}">
        <p14:creationId xmlns:p14="http://schemas.microsoft.com/office/powerpoint/2010/main" val="3788985995"/>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2592E5C4-83A9-6279-4526-6B1B394098BF}"/>
              </a:ext>
            </a:extLst>
          </p:cNvPr>
          <p:cNvPicPr>
            <a:picLocks noChangeAspect="1"/>
          </p:cNvPicPr>
          <p:nvPr/>
        </p:nvPicPr>
        <p:blipFill>
          <a:blip r:embed="rId3"/>
          <a:stretch>
            <a:fillRect/>
          </a:stretch>
        </p:blipFill>
        <p:spPr>
          <a:xfrm>
            <a:off x="-10958" y="0"/>
            <a:ext cx="14641358" cy="8229600"/>
          </a:xfrm>
          <a:prstGeom prst="rect">
            <a:avLst/>
          </a:prstGeom>
        </p:spPr>
      </p:pic>
      <p:pic>
        <p:nvPicPr>
          <p:cNvPr id="4" name="Image 0" descr="preencoded.png"/>
          <p:cNvPicPr>
            <a:picLocks noChangeAspect="1"/>
          </p:cNvPicPr>
          <p:nvPr/>
        </p:nvPicPr>
        <p:blipFill>
          <a:blip r:embed="rId4"/>
          <a:stretch>
            <a:fillRect/>
          </a:stretch>
        </p:blipFill>
        <p:spPr>
          <a:xfrm>
            <a:off x="0" y="0"/>
            <a:ext cx="3657600" cy="8230195"/>
          </a:xfrm>
          <a:prstGeom prst="rect">
            <a:avLst/>
          </a:prstGeom>
        </p:spPr>
      </p:pic>
      <p:sp>
        <p:nvSpPr>
          <p:cNvPr id="5" name="Text 2"/>
          <p:cNvSpPr/>
          <p:nvPr/>
        </p:nvSpPr>
        <p:spPr>
          <a:xfrm>
            <a:off x="5743456" y="597604"/>
            <a:ext cx="7132320" cy="686038"/>
          </a:xfrm>
          <a:prstGeom prst="rect">
            <a:avLst/>
          </a:prstGeom>
          <a:noFill/>
          <a:ln/>
        </p:spPr>
        <p:txBody>
          <a:bodyPr wrap="none" rtlCol="0" anchor="t"/>
          <a:lstStyle/>
          <a:p>
            <a:pPr marL="0" indent="0">
              <a:lnSpc>
                <a:spcPts val="5402"/>
              </a:lnSpc>
              <a:buNone/>
            </a:pPr>
            <a:r>
              <a:rPr lang="en-US" sz="4322" b="1" dirty="0">
                <a:solidFill>
                  <a:srgbClr val="FF726D"/>
                </a:solidFill>
                <a:latin typeface="Inconsolata" pitchFamily="34" charset="0"/>
                <a:ea typeface="Inconsolata" pitchFamily="34" charset="-122"/>
                <a:cs typeface="Inconsolata" pitchFamily="34" charset="-120"/>
              </a:rPr>
              <a:t>Objectives of IMF</a:t>
            </a:r>
            <a:endParaRPr lang="en-US" sz="4322" dirty="0"/>
          </a:p>
        </p:txBody>
      </p:sp>
      <p:sp>
        <p:nvSpPr>
          <p:cNvPr id="6" name="Shape 3"/>
          <p:cNvSpPr/>
          <p:nvPr/>
        </p:nvSpPr>
        <p:spPr>
          <a:xfrm>
            <a:off x="4796552" y="1619131"/>
            <a:ext cx="27384" cy="6007298"/>
          </a:xfrm>
          <a:prstGeom prst="rect">
            <a:avLst/>
          </a:prstGeom>
          <a:solidFill>
            <a:srgbClr val="FF6680"/>
          </a:solidFill>
          <a:ln/>
        </p:spPr>
      </p:sp>
      <p:sp>
        <p:nvSpPr>
          <p:cNvPr id="7" name="Shape 4"/>
          <p:cNvSpPr/>
          <p:nvPr/>
        </p:nvSpPr>
        <p:spPr>
          <a:xfrm>
            <a:off x="5034854" y="2003081"/>
            <a:ext cx="768429" cy="27384"/>
          </a:xfrm>
          <a:prstGeom prst="rect">
            <a:avLst/>
          </a:prstGeom>
          <a:solidFill>
            <a:srgbClr val="FF6680"/>
          </a:solidFill>
          <a:ln/>
        </p:spPr>
      </p:sp>
      <p:sp>
        <p:nvSpPr>
          <p:cNvPr id="8" name="Shape 5"/>
          <p:cNvSpPr/>
          <p:nvPr/>
        </p:nvSpPr>
        <p:spPr>
          <a:xfrm>
            <a:off x="4544439" y="1790581"/>
            <a:ext cx="493990" cy="493990"/>
          </a:xfrm>
          <a:prstGeom prst="roundRect">
            <a:avLst>
              <a:gd name="adj" fmla="val 13334"/>
            </a:avLst>
          </a:prstGeom>
          <a:solidFill>
            <a:srgbClr val="312140"/>
          </a:solidFill>
          <a:ln/>
        </p:spPr>
      </p:sp>
      <p:sp>
        <p:nvSpPr>
          <p:cNvPr id="9" name="Text 6"/>
          <p:cNvSpPr/>
          <p:nvPr/>
        </p:nvSpPr>
        <p:spPr>
          <a:xfrm>
            <a:off x="4726365" y="1831777"/>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1</a:t>
            </a:r>
            <a:endParaRPr lang="en-US" sz="2593" dirty="0"/>
          </a:p>
        </p:txBody>
      </p:sp>
      <p:sp>
        <p:nvSpPr>
          <p:cNvPr id="10" name="Text 7"/>
          <p:cNvSpPr/>
          <p:nvPr/>
        </p:nvSpPr>
        <p:spPr>
          <a:xfrm>
            <a:off x="6017776" y="1838682"/>
            <a:ext cx="5074920" cy="343019"/>
          </a:xfrm>
          <a:prstGeom prst="rect">
            <a:avLst/>
          </a:prstGeom>
          <a:noFill/>
          <a:ln/>
        </p:spPr>
        <p:txBody>
          <a:bodyPr wrap="none" rtlCol="0" anchor="t"/>
          <a:lstStyle/>
          <a:p>
            <a:pPr marL="0" indent="0" algn="l">
              <a:lnSpc>
                <a:spcPts val="2701"/>
              </a:lnSpc>
              <a:buNone/>
            </a:pPr>
            <a:r>
              <a:rPr lang="en-US" sz="2161" b="1" dirty="0">
                <a:solidFill>
                  <a:srgbClr val="FF726D"/>
                </a:solidFill>
                <a:latin typeface="Inconsolata" pitchFamily="34" charset="0"/>
                <a:ea typeface="Inconsolata" pitchFamily="34" charset="-122"/>
              </a:rPr>
              <a:t>To promote International Monetary Cooperation</a:t>
            </a:r>
            <a:endParaRPr lang="en-US" sz="2161" dirty="0"/>
          </a:p>
        </p:txBody>
      </p:sp>
      <p:sp>
        <p:nvSpPr>
          <p:cNvPr id="11" name="Text 8"/>
          <p:cNvSpPr/>
          <p:nvPr/>
        </p:nvSpPr>
        <p:spPr>
          <a:xfrm>
            <a:off x="6017776" y="2401253"/>
            <a:ext cx="7789307" cy="702469"/>
          </a:xfrm>
          <a:prstGeom prst="rect">
            <a:avLst/>
          </a:prstGeom>
          <a:noFill/>
          <a:ln/>
        </p:spPr>
        <p:txBody>
          <a:bodyPr wrap="square" rtlCol="0" anchor="t"/>
          <a:lstStyle/>
          <a:p>
            <a:pPr marL="0" indent="0" algn="l">
              <a:lnSpc>
                <a:spcPts val="2766"/>
              </a:lnSpc>
              <a:buNone/>
            </a:pPr>
            <a:endParaRPr lang="en-US" sz="1729" dirty="0"/>
          </a:p>
        </p:txBody>
      </p:sp>
      <p:sp>
        <p:nvSpPr>
          <p:cNvPr id="12" name="Shape 9"/>
          <p:cNvSpPr/>
          <p:nvPr/>
        </p:nvSpPr>
        <p:spPr>
          <a:xfrm>
            <a:off x="4975027" y="3076338"/>
            <a:ext cx="768429" cy="27384"/>
          </a:xfrm>
          <a:prstGeom prst="rect">
            <a:avLst/>
          </a:prstGeom>
          <a:solidFill>
            <a:srgbClr val="FF6680"/>
          </a:solidFill>
          <a:ln/>
        </p:spPr>
      </p:sp>
      <p:sp>
        <p:nvSpPr>
          <p:cNvPr id="13" name="Shape 10"/>
          <p:cNvSpPr/>
          <p:nvPr/>
        </p:nvSpPr>
        <p:spPr>
          <a:xfrm>
            <a:off x="4563190" y="4034895"/>
            <a:ext cx="493990" cy="493990"/>
          </a:xfrm>
          <a:prstGeom prst="roundRect">
            <a:avLst>
              <a:gd name="adj" fmla="val 13334"/>
            </a:avLst>
          </a:prstGeom>
          <a:solidFill>
            <a:srgbClr val="312140"/>
          </a:solidFill>
          <a:ln/>
        </p:spPr>
        <p:txBody>
          <a:bodyPr/>
          <a:lstStyle/>
          <a:p>
            <a:endParaRPr lang="en-IN" dirty="0"/>
          </a:p>
        </p:txBody>
      </p:sp>
      <p:sp>
        <p:nvSpPr>
          <p:cNvPr id="15" name="Text 12"/>
          <p:cNvSpPr/>
          <p:nvPr/>
        </p:nvSpPr>
        <p:spPr>
          <a:xfrm>
            <a:off x="6017776" y="2903369"/>
            <a:ext cx="6858000" cy="343019"/>
          </a:xfrm>
          <a:prstGeom prst="rect">
            <a:avLst/>
          </a:prstGeom>
          <a:noFill/>
          <a:ln/>
        </p:spPr>
        <p:txBody>
          <a:bodyPr wrap="none" rtlCol="0" anchor="t"/>
          <a:lstStyle/>
          <a:p>
            <a:pPr marL="0" indent="0" algn="l">
              <a:lnSpc>
                <a:spcPts val="2701"/>
              </a:lnSpc>
              <a:buNone/>
            </a:pPr>
            <a:r>
              <a:rPr lang="en-US" sz="2161" b="1" dirty="0">
                <a:solidFill>
                  <a:srgbClr val="FF726D"/>
                </a:solidFill>
                <a:latin typeface="Inconsolata" pitchFamily="34" charset="0"/>
                <a:ea typeface="Inconsolata" pitchFamily="34" charset="-122"/>
              </a:rPr>
              <a:t>To reduce Disequilibrium in Balance Of Payment</a:t>
            </a:r>
            <a:endParaRPr lang="en-US" sz="2161" dirty="0"/>
          </a:p>
        </p:txBody>
      </p:sp>
      <p:sp>
        <p:nvSpPr>
          <p:cNvPr id="17" name="Shape 14"/>
          <p:cNvSpPr/>
          <p:nvPr/>
        </p:nvSpPr>
        <p:spPr>
          <a:xfrm>
            <a:off x="5070931" y="5482530"/>
            <a:ext cx="768429" cy="27384"/>
          </a:xfrm>
          <a:prstGeom prst="rect">
            <a:avLst/>
          </a:prstGeom>
          <a:solidFill>
            <a:srgbClr val="FF6680"/>
          </a:solidFill>
          <a:ln/>
        </p:spPr>
      </p:sp>
      <p:sp>
        <p:nvSpPr>
          <p:cNvPr id="18" name="Shape 15"/>
          <p:cNvSpPr/>
          <p:nvPr/>
        </p:nvSpPr>
        <p:spPr>
          <a:xfrm>
            <a:off x="4576941" y="6424181"/>
            <a:ext cx="493990" cy="493990"/>
          </a:xfrm>
          <a:prstGeom prst="roundRect">
            <a:avLst>
              <a:gd name="adj" fmla="val 13334"/>
            </a:avLst>
          </a:prstGeom>
          <a:solidFill>
            <a:srgbClr val="312140"/>
          </a:solidFill>
          <a:ln/>
        </p:spPr>
      </p:sp>
      <p:sp>
        <p:nvSpPr>
          <p:cNvPr id="19" name="Text 16"/>
          <p:cNvSpPr/>
          <p:nvPr/>
        </p:nvSpPr>
        <p:spPr>
          <a:xfrm>
            <a:off x="4726365" y="4020398"/>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3</a:t>
            </a:r>
            <a:endParaRPr lang="en-US" sz="2593" dirty="0"/>
          </a:p>
        </p:txBody>
      </p:sp>
      <p:sp>
        <p:nvSpPr>
          <p:cNvPr id="20" name="Text 17"/>
          <p:cNvSpPr/>
          <p:nvPr/>
        </p:nvSpPr>
        <p:spPr>
          <a:xfrm>
            <a:off x="6017776" y="5288488"/>
            <a:ext cx="6172200" cy="343019"/>
          </a:xfrm>
          <a:prstGeom prst="rect">
            <a:avLst/>
          </a:prstGeom>
          <a:noFill/>
          <a:ln/>
        </p:spPr>
        <p:txBody>
          <a:bodyPr wrap="none" rtlCol="0" anchor="t"/>
          <a:lstStyle/>
          <a:p>
            <a:pPr marL="0" indent="0" algn="l">
              <a:lnSpc>
                <a:spcPts val="2701"/>
              </a:lnSpc>
              <a:buNone/>
            </a:pPr>
            <a:r>
              <a:rPr lang="en-US" sz="2161" b="1" dirty="0">
                <a:solidFill>
                  <a:srgbClr val="FF726D"/>
                </a:solidFill>
                <a:latin typeface="Inconsolata" pitchFamily="34" charset="0"/>
                <a:ea typeface="Inconsolata" pitchFamily="34" charset="-122"/>
              </a:rPr>
              <a:t>To provide monetary help to member country</a:t>
            </a:r>
            <a:endParaRPr lang="en-US" sz="2161" dirty="0"/>
          </a:p>
        </p:txBody>
      </p:sp>
      <p:sp>
        <p:nvSpPr>
          <p:cNvPr id="21" name="Text 18"/>
          <p:cNvSpPr/>
          <p:nvPr/>
        </p:nvSpPr>
        <p:spPr>
          <a:xfrm>
            <a:off x="6017776" y="6353175"/>
            <a:ext cx="7789307" cy="1053703"/>
          </a:xfrm>
          <a:prstGeom prst="rect">
            <a:avLst/>
          </a:prstGeom>
          <a:noFill/>
          <a:ln/>
        </p:spPr>
        <p:txBody>
          <a:bodyPr wrap="square" rtlCol="0" anchor="t"/>
          <a:lstStyle/>
          <a:p>
            <a:pPr marL="0" indent="0" algn="l">
              <a:lnSpc>
                <a:spcPts val="2766"/>
              </a:lnSpc>
              <a:buNone/>
            </a:pPr>
            <a:endParaRPr lang="en-US" sz="1729" dirty="0"/>
          </a:p>
        </p:txBody>
      </p:sp>
      <mc:AlternateContent xmlns:mc="http://schemas.openxmlformats.org/markup-compatibility/2006" xmlns:p14="http://schemas.microsoft.com/office/powerpoint/2010/main">
        <mc:Choice Requires="p14">
          <p:contentPart p14:bwMode="auto" r:id="rId5">
            <p14:nvContentPartPr>
              <p14:cNvPr id="23" name="Ink 22">
                <a:extLst>
                  <a:ext uri="{FF2B5EF4-FFF2-40B4-BE49-F238E27FC236}">
                    <a16:creationId xmlns:a16="http://schemas.microsoft.com/office/drawing/2014/main" id="{1B43989A-788B-7D4A-448D-B64EE01B89FF}"/>
                  </a:ext>
                </a:extLst>
              </p14:cNvPr>
              <p14:cNvContentPartPr/>
              <p14:nvPr/>
            </p14:nvContentPartPr>
            <p14:xfrm>
              <a:off x="3668558" y="7605123"/>
              <a:ext cx="360" cy="360"/>
            </p14:xfrm>
          </p:contentPart>
        </mc:Choice>
        <mc:Fallback xmlns="">
          <p:pic>
            <p:nvPicPr>
              <p:cNvPr id="23" name="Ink 22">
                <a:extLst>
                  <a:ext uri="{FF2B5EF4-FFF2-40B4-BE49-F238E27FC236}">
                    <a16:creationId xmlns:a16="http://schemas.microsoft.com/office/drawing/2014/main" id="{1B43989A-788B-7D4A-448D-B64EE01B89FF}"/>
                  </a:ext>
                </a:extLst>
              </p:cNvPr>
              <p:cNvPicPr/>
              <p:nvPr/>
            </p:nvPicPr>
            <p:blipFill>
              <a:blip r:embed="rId6"/>
              <a:stretch>
                <a:fillRect/>
              </a:stretch>
            </p:blipFill>
            <p:spPr>
              <a:xfrm>
                <a:off x="3659558" y="7596123"/>
                <a:ext cx="18000" cy="18000"/>
              </a:xfrm>
              <a:prstGeom prst="rect">
                <a:avLst/>
              </a:prstGeom>
            </p:spPr>
          </p:pic>
        </mc:Fallback>
      </mc:AlternateContent>
      <p:sp>
        <p:nvSpPr>
          <p:cNvPr id="22" name="Shape 10">
            <a:extLst>
              <a:ext uri="{FF2B5EF4-FFF2-40B4-BE49-F238E27FC236}">
                <a16:creationId xmlns:a16="http://schemas.microsoft.com/office/drawing/2014/main" id="{87B87E6C-19E2-B0C8-76FB-5F8A48329E48}"/>
              </a:ext>
            </a:extLst>
          </p:cNvPr>
          <p:cNvSpPr/>
          <p:nvPr/>
        </p:nvSpPr>
        <p:spPr>
          <a:xfrm>
            <a:off x="4544439" y="2819758"/>
            <a:ext cx="493990" cy="493990"/>
          </a:xfrm>
          <a:prstGeom prst="roundRect">
            <a:avLst>
              <a:gd name="adj" fmla="val 13334"/>
            </a:avLst>
          </a:prstGeom>
          <a:solidFill>
            <a:srgbClr val="312140"/>
          </a:solidFill>
          <a:ln/>
        </p:spPr>
      </p:sp>
      <p:sp>
        <p:nvSpPr>
          <p:cNvPr id="25" name="Shape 10">
            <a:extLst>
              <a:ext uri="{FF2B5EF4-FFF2-40B4-BE49-F238E27FC236}">
                <a16:creationId xmlns:a16="http://schemas.microsoft.com/office/drawing/2014/main" id="{2DF11CD4-A40C-A5EE-038E-614D8D9C9648}"/>
              </a:ext>
            </a:extLst>
          </p:cNvPr>
          <p:cNvSpPr/>
          <p:nvPr/>
        </p:nvSpPr>
        <p:spPr>
          <a:xfrm>
            <a:off x="4576941" y="5235535"/>
            <a:ext cx="493990" cy="493990"/>
          </a:xfrm>
          <a:prstGeom prst="roundRect">
            <a:avLst>
              <a:gd name="adj" fmla="val 13334"/>
            </a:avLst>
          </a:prstGeom>
          <a:solidFill>
            <a:srgbClr val="312140"/>
          </a:solidFill>
          <a:ln/>
        </p:spPr>
      </p:sp>
      <p:sp>
        <p:nvSpPr>
          <p:cNvPr id="14" name="Text 11"/>
          <p:cNvSpPr/>
          <p:nvPr/>
        </p:nvSpPr>
        <p:spPr>
          <a:xfrm>
            <a:off x="4726365" y="2818571"/>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2</a:t>
            </a:r>
            <a:endParaRPr lang="en-US" sz="2593" dirty="0"/>
          </a:p>
        </p:txBody>
      </p:sp>
      <p:sp>
        <p:nvSpPr>
          <p:cNvPr id="26" name="Shape 9">
            <a:extLst>
              <a:ext uri="{FF2B5EF4-FFF2-40B4-BE49-F238E27FC236}">
                <a16:creationId xmlns:a16="http://schemas.microsoft.com/office/drawing/2014/main" id="{F7BB000F-E12E-B8E4-9E0E-B3E483BB84C5}"/>
              </a:ext>
            </a:extLst>
          </p:cNvPr>
          <p:cNvSpPr/>
          <p:nvPr/>
        </p:nvSpPr>
        <p:spPr>
          <a:xfrm>
            <a:off x="5043547" y="4254506"/>
            <a:ext cx="768429" cy="27384"/>
          </a:xfrm>
          <a:prstGeom prst="rect">
            <a:avLst/>
          </a:prstGeom>
          <a:solidFill>
            <a:srgbClr val="FF6680"/>
          </a:solidFill>
          <a:ln/>
        </p:spPr>
      </p:sp>
      <p:sp>
        <p:nvSpPr>
          <p:cNvPr id="27" name="Shape 9">
            <a:extLst>
              <a:ext uri="{FF2B5EF4-FFF2-40B4-BE49-F238E27FC236}">
                <a16:creationId xmlns:a16="http://schemas.microsoft.com/office/drawing/2014/main" id="{89E40810-50DF-ABFF-4E10-975AD9BF0742}"/>
              </a:ext>
            </a:extLst>
          </p:cNvPr>
          <p:cNvSpPr/>
          <p:nvPr/>
        </p:nvSpPr>
        <p:spPr>
          <a:xfrm>
            <a:off x="5062911" y="6669478"/>
            <a:ext cx="768429" cy="27384"/>
          </a:xfrm>
          <a:prstGeom prst="rect">
            <a:avLst/>
          </a:prstGeom>
          <a:solidFill>
            <a:srgbClr val="FF6680"/>
          </a:solidFill>
          <a:ln/>
        </p:spPr>
      </p:sp>
      <p:sp>
        <p:nvSpPr>
          <p:cNvPr id="28" name="Text 16">
            <a:extLst>
              <a:ext uri="{FF2B5EF4-FFF2-40B4-BE49-F238E27FC236}">
                <a16:creationId xmlns:a16="http://schemas.microsoft.com/office/drawing/2014/main" id="{73024843-CDB3-7EDA-5DD2-43BAB583AA0B}"/>
              </a:ext>
            </a:extLst>
          </p:cNvPr>
          <p:cNvSpPr/>
          <p:nvPr/>
        </p:nvSpPr>
        <p:spPr>
          <a:xfrm>
            <a:off x="4707614" y="5219908"/>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rPr>
              <a:t>4</a:t>
            </a:r>
            <a:endParaRPr lang="en-US" sz="2593" dirty="0"/>
          </a:p>
        </p:txBody>
      </p:sp>
      <p:sp>
        <p:nvSpPr>
          <p:cNvPr id="29" name="Text 16">
            <a:extLst>
              <a:ext uri="{FF2B5EF4-FFF2-40B4-BE49-F238E27FC236}">
                <a16:creationId xmlns:a16="http://schemas.microsoft.com/office/drawing/2014/main" id="{0D0BD507-F925-212B-AF3D-F14BB40D5A81}"/>
              </a:ext>
            </a:extLst>
          </p:cNvPr>
          <p:cNvSpPr/>
          <p:nvPr/>
        </p:nvSpPr>
        <p:spPr>
          <a:xfrm>
            <a:off x="4740116" y="6424181"/>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rPr>
              <a:t>5</a:t>
            </a:r>
            <a:endParaRPr lang="en-US" sz="2593" dirty="0"/>
          </a:p>
        </p:txBody>
      </p:sp>
      <p:sp>
        <p:nvSpPr>
          <p:cNvPr id="30" name="Text 12">
            <a:extLst>
              <a:ext uri="{FF2B5EF4-FFF2-40B4-BE49-F238E27FC236}">
                <a16:creationId xmlns:a16="http://schemas.microsoft.com/office/drawing/2014/main" id="{047F4EB4-6DCF-86C5-D404-85D8BD8A2A8E}"/>
              </a:ext>
            </a:extLst>
          </p:cNvPr>
          <p:cNvSpPr/>
          <p:nvPr/>
        </p:nvSpPr>
        <p:spPr>
          <a:xfrm>
            <a:off x="6017776" y="3986153"/>
            <a:ext cx="6858000" cy="343019"/>
          </a:xfrm>
          <a:prstGeom prst="rect">
            <a:avLst/>
          </a:prstGeom>
          <a:noFill/>
          <a:ln/>
        </p:spPr>
        <p:txBody>
          <a:bodyPr wrap="none" rtlCol="0" anchor="t"/>
          <a:lstStyle/>
          <a:p>
            <a:pPr marL="0" indent="0" algn="l">
              <a:lnSpc>
                <a:spcPts val="2701"/>
              </a:lnSpc>
              <a:buNone/>
            </a:pPr>
            <a:r>
              <a:rPr lang="en-US" sz="2161" b="1" dirty="0">
                <a:solidFill>
                  <a:srgbClr val="FF726D"/>
                </a:solidFill>
                <a:latin typeface="Inconsolata" pitchFamily="34" charset="0"/>
                <a:ea typeface="Inconsolata" pitchFamily="34" charset="-122"/>
              </a:rPr>
              <a:t>To Ensure stability to foreign exchange</a:t>
            </a:r>
            <a:endParaRPr lang="en-US" sz="2161" dirty="0"/>
          </a:p>
        </p:txBody>
      </p:sp>
      <p:sp>
        <p:nvSpPr>
          <p:cNvPr id="31" name="Text 17">
            <a:extLst>
              <a:ext uri="{FF2B5EF4-FFF2-40B4-BE49-F238E27FC236}">
                <a16:creationId xmlns:a16="http://schemas.microsoft.com/office/drawing/2014/main" id="{590E47ED-B04F-0395-5775-3FB2CA6F9BBC}"/>
              </a:ext>
            </a:extLst>
          </p:cNvPr>
          <p:cNvSpPr/>
          <p:nvPr/>
        </p:nvSpPr>
        <p:spPr>
          <a:xfrm>
            <a:off x="6017776" y="6492761"/>
            <a:ext cx="6172200" cy="343019"/>
          </a:xfrm>
          <a:prstGeom prst="rect">
            <a:avLst/>
          </a:prstGeom>
          <a:noFill/>
          <a:ln/>
        </p:spPr>
        <p:txBody>
          <a:bodyPr wrap="none" rtlCol="0" anchor="t"/>
          <a:lstStyle/>
          <a:p>
            <a:pPr marL="0" indent="0" algn="l">
              <a:lnSpc>
                <a:spcPts val="2701"/>
              </a:lnSpc>
              <a:buNone/>
            </a:pPr>
            <a:r>
              <a:rPr lang="en-US" sz="2161" b="1" dirty="0">
                <a:solidFill>
                  <a:srgbClr val="FF726D"/>
                </a:solidFill>
                <a:latin typeface="Inconsolata" pitchFamily="34" charset="0"/>
                <a:ea typeface="Inconsolata" pitchFamily="34" charset="-122"/>
              </a:rPr>
              <a:t>To eliminate the control of exchange rate from </a:t>
            </a:r>
          </a:p>
          <a:p>
            <a:pPr marL="0" indent="0" algn="l">
              <a:lnSpc>
                <a:spcPts val="2701"/>
              </a:lnSpc>
              <a:buNone/>
            </a:pPr>
            <a:r>
              <a:rPr lang="en-US" sz="2161" b="1" dirty="0">
                <a:solidFill>
                  <a:srgbClr val="FF726D"/>
                </a:solidFill>
                <a:latin typeface="Inconsolata" pitchFamily="34" charset="0"/>
                <a:ea typeface="Inconsolata" pitchFamily="34" charset="-122"/>
              </a:rPr>
              <a:t>powerful countries</a:t>
            </a:r>
            <a:endParaRPr lang="en-US" sz="2161"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2592E5C4-83A9-6279-4526-6B1B394098BF}"/>
              </a:ext>
            </a:extLst>
          </p:cNvPr>
          <p:cNvPicPr>
            <a:picLocks noChangeAspect="1"/>
          </p:cNvPicPr>
          <p:nvPr/>
        </p:nvPicPr>
        <p:blipFill>
          <a:blip r:embed="rId3"/>
          <a:stretch>
            <a:fillRect/>
          </a:stretch>
        </p:blipFill>
        <p:spPr>
          <a:xfrm>
            <a:off x="-10958" y="0"/>
            <a:ext cx="14641358" cy="8229600"/>
          </a:xfrm>
          <a:prstGeom prst="rect">
            <a:avLst/>
          </a:prstGeom>
        </p:spPr>
      </p:pic>
      <p:pic>
        <p:nvPicPr>
          <p:cNvPr id="4" name="Image 0"/>
          <p:cNvPicPr>
            <a:picLocks noChangeAspect="1"/>
          </p:cNvPicPr>
          <p:nvPr/>
        </p:nvPicPr>
        <p:blipFill rotWithShape="1">
          <a:blip r:embed="rId4"/>
          <a:srcRect l="33174"/>
          <a:stretch/>
        </p:blipFill>
        <p:spPr>
          <a:xfrm>
            <a:off x="-10959" y="0"/>
            <a:ext cx="3984194" cy="8202928"/>
          </a:xfrm>
          <a:prstGeom prst="rect">
            <a:avLst/>
          </a:prstGeom>
        </p:spPr>
      </p:pic>
      <p:sp>
        <p:nvSpPr>
          <p:cNvPr id="5" name="Text 2"/>
          <p:cNvSpPr/>
          <p:nvPr/>
        </p:nvSpPr>
        <p:spPr>
          <a:xfrm>
            <a:off x="6441307" y="558567"/>
            <a:ext cx="4227858" cy="686038"/>
          </a:xfrm>
          <a:prstGeom prst="rect">
            <a:avLst/>
          </a:prstGeom>
          <a:noFill/>
          <a:ln/>
        </p:spPr>
        <p:txBody>
          <a:bodyPr wrap="none" rtlCol="0" anchor="t"/>
          <a:lstStyle/>
          <a:p>
            <a:pPr marL="0" indent="0">
              <a:lnSpc>
                <a:spcPts val="5402"/>
              </a:lnSpc>
              <a:buNone/>
            </a:pPr>
            <a:r>
              <a:rPr lang="en-US" sz="4322" b="1" dirty="0">
                <a:solidFill>
                  <a:srgbClr val="FF726D"/>
                </a:solidFill>
                <a:latin typeface="Inconsolata" pitchFamily="34" charset="0"/>
                <a:ea typeface="Inconsolata" pitchFamily="34" charset="-122"/>
                <a:cs typeface="Inconsolata" pitchFamily="34" charset="-120"/>
              </a:rPr>
              <a:t>Function of IMF</a:t>
            </a:r>
            <a:endParaRPr lang="en-US" sz="4322" dirty="0"/>
          </a:p>
        </p:txBody>
      </p:sp>
      <p:sp>
        <p:nvSpPr>
          <p:cNvPr id="6" name="Shape 3"/>
          <p:cNvSpPr/>
          <p:nvPr/>
        </p:nvSpPr>
        <p:spPr>
          <a:xfrm>
            <a:off x="4796552" y="1619131"/>
            <a:ext cx="27384" cy="6007298"/>
          </a:xfrm>
          <a:prstGeom prst="rect">
            <a:avLst/>
          </a:prstGeom>
          <a:solidFill>
            <a:srgbClr val="FF6680"/>
          </a:solidFill>
          <a:ln/>
        </p:spPr>
      </p:sp>
      <p:sp>
        <p:nvSpPr>
          <p:cNvPr id="7" name="Shape 4"/>
          <p:cNvSpPr/>
          <p:nvPr/>
        </p:nvSpPr>
        <p:spPr>
          <a:xfrm>
            <a:off x="5034854" y="2003081"/>
            <a:ext cx="768429" cy="27384"/>
          </a:xfrm>
          <a:prstGeom prst="rect">
            <a:avLst/>
          </a:prstGeom>
          <a:solidFill>
            <a:srgbClr val="FF6680"/>
          </a:solidFill>
          <a:ln/>
        </p:spPr>
      </p:sp>
      <p:sp>
        <p:nvSpPr>
          <p:cNvPr id="8" name="Shape 5"/>
          <p:cNvSpPr/>
          <p:nvPr/>
        </p:nvSpPr>
        <p:spPr>
          <a:xfrm>
            <a:off x="4544439" y="1790581"/>
            <a:ext cx="493990" cy="493990"/>
          </a:xfrm>
          <a:prstGeom prst="roundRect">
            <a:avLst>
              <a:gd name="adj" fmla="val 13334"/>
            </a:avLst>
          </a:prstGeom>
          <a:solidFill>
            <a:srgbClr val="312140"/>
          </a:solidFill>
          <a:ln/>
        </p:spPr>
      </p:sp>
      <p:sp>
        <p:nvSpPr>
          <p:cNvPr id="9" name="Text 6"/>
          <p:cNvSpPr/>
          <p:nvPr/>
        </p:nvSpPr>
        <p:spPr>
          <a:xfrm>
            <a:off x="4726365" y="1831777"/>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1</a:t>
            </a:r>
            <a:endParaRPr lang="en-US" sz="2593" dirty="0"/>
          </a:p>
        </p:txBody>
      </p:sp>
      <p:sp>
        <p:nvSpPr>
          <p:cNvPr id="10" name="Text 7"/>
          <p:cNvSpPr/>
          <p:nvPr/>
        </p:nvSpPr>
        <p:spPr>
          <a:xfrm>
            <a:off x="6017776" y="1838682"/>
            <a:ext cx="5074920" cy="343019"/>
          </a:xfrm>
          <a:prstGeom prst="rect">
            <a:avLst/>
          </a:prstGeom>
          <a:noFill/>
          <a:ln/>
        </p:spPr>
        <p:txBody>
          <a:bodyPr wrap="none" rtlCol="0" anchor="t"/>
          <a:lstStyle/>
          <a:p>
            <a:pPr marL="0" indent="0" algn="l">
              <a:lnSpc>
                <a:spcPts val="2701"/>
              </a:lnSpc>
              <a:buNone/>
            </a:pPr>
            <a:r>
              <a:rPr lang="en-US" sz="2161" b="1" dirty="0">
                <a:solidFill>
                  <a:srgbClr val="FF726D"/>
                </a:solidFill>
                <a:latin typeface="Inconsolata" pitchFamily="34" charset="0"/>
                <a:ea typeface="Inconsolata" pitchFamily="34" charset="-122"/>
              </a:rPr>
              <a:t>IMF administer code of good behavior in international </a:t>
            </a:r>
          </a:p>
          <a:p>
            <a:pPr marL="0" indent="0" algn="l">
              <a:lnSpc>
                <a:spcPts val="2701"/>
              </a:lnSpc>
              <a:buNone/>
            </a:pPr>
            <a:r>
              <a:rPr lang="en-US" sz="2161" b="1" dirty="0">
                <a:solidFill>
                  <a:srgbClr val="FF726D"/>
                </a:solidFill>
                <a:latin typeface="Inconsolata" pitchFamily="34" charset="0"/>
                <a:ea typeface="Inconsolata" pitchFamily="34" charset="-122"/>
              </a:rPr>
              <a:t>payment</a:t>
            </a:r>
            <a:endParaRPr lang="en-US" sz="2161" dirty="0"/>
          </a:p>
        </p:txBody>
      </p:sp>
      <p:sp>
        <p:nvSpPr>
          <p:cNvPr id="11" name="Text 8"/>
          <p:cNvSpPr/>
          <p:nvPr/>
        </p:nvSpPr>
        <p:spPr>
          <a:xfrm>
            <a:off x="6017776" y="2401253"/>
            <a:ext cx="7789307" cy="702469"/>
          </a:xfrm>
          <a:prstGeom prst="rect">
            <a:avLst/>
          </a:prstGeom>
          <a:noFill/>
          <a:ln/>
        </p:spPr>
        <p:txBody>
          <a:bodyPr wrap="square" rtlCol="0" anchor="t"/>
          <a:lstStyle/>
          <a:p>
            <a:pPr marL="0" indent="0" algn="l">
              <a:lnSpc>
                <a:spcPts val="2766"/>
              </a:lnSpc>
              <a:buNone/>
            </a:pPr>
            <a:endParaRPr lang="en-US" sz="1729" dirty="0"/>
          </a:p>
        </p:txBody>
      </p:sp>
      <p:sp>
        <p:nvSpPr>
          <p:cNvPr id="12" name="Shape 9"/>
          <p:cNvSpPr/>
          <p:nvPr/>
        </p:nvSpPr>
        <p:spPr>
          <a:xfrm>
            <a:off x="4975027" y="3076338"/>
            <a:ext cx="768429" cy="27384"/>
          </a:xfrm>
          <a:prstGeom prst="rect">
            <a:avLst/>
          </a:prstGeom>
          <a:solidFill>
            <a:srgbClr val="FF6680"/>
          </a:solidFill>
          <a:ln/>
        </p:spPr>
      </p:sp>
      <p:sp>
        <p:nvSpPr>
          <p:cNvPr id="13" name="Shape 10"/>
          <p:cNvSpPr/>
          <p:nvPr/>
        </p:nvSpPr>
        <p:spPr>
          <a:xfrm>
            <a:off x="4563190" y="4034895"/>
            <a:ext cx="493990" cy="493990"/>
          </a:xfrm>
          <a:prstGeom prst="roundRect">
            <a:avLst>
              <a:gd name="adj" fmla="val 13334"/>
            </a:avLst>
          </a:prstGeom>
          <a:solidFill>
            <a:srgbClr val="312140"/>
          </a:solidFill>
          <a:ln/>
        </p:spPr>
        <p:txBody>
          <a:bodyPr/>
          <a:lstStyle/>
          <a:p>
            <a:endParaRPr lang="en-IN" dirty="0"/>
          </a:p>
        </p:txBody>
      </p:sp>
      <p:sp>
        <p:nvSpPr>
          <p:cNvPr id="15" name="Text 12"/>
          <p:cNvSpPr/>
          <p:nvPr/>
        </p:nvSpPr>
        <p:spPr>
          <a:xfrm>
            <a:off x="6017776" y="2903369"/>
            <a:ext cx="6858000" cy="343019"/>
          </a:xfrm>
          <a:prstGeom prst="rect">
            <a:avLst/>
          </a:prstGeom>
          <a:noFill/>
          <a:ln/>
        </p:spPr>
        <p:txBody>
          <a:bodyPr wrap="none" rtlCol="0" anchor="t"/>
          <a:lstStyle/>
          <a:p>
            <a:pPr marL="0" indent="0" algn="l">
              <a:lnSpc>
                <a:spcPts val="2701"/>
              </a:lnSpc>
              <a:buNone/>
            </a:pPr>
            <a:r>
              <a:rPr lang="en-US" sz="2161" b="1" dirty="0">
                <a:solidFill>
                  <a:srgbClr val="FF726D"/>
                </a:solidFill>
                <a:latin typeface="Inconsolata" pitchFamily="34" charset="0"/>
                <a:ea typeface="Inconsolata" pitchFamily="34" charset="-122"/>
              </a:rPr>
              <a:t>Provide expertise to consult decisions</a:t>
            </a:r>
            <a:endParaRPr lang="en-US" sz="2161" dirty="0"/>
          </a:p>
        </p:txBody>
      </p:sp>
      <p:sp>
        <p:nvSpPr>
          <p:cNvPr id="17" name="Shape 14"/>
          <p:cNvSpPr/>
          <p:nvPr/>
        </p:nvSpPr>
        <p:spPr>
          <a:xfrm>
            <a:off x="5070931" y="5482530"/>
            <a:ext cx="768429" cy="27384"/>
          </a:xfrm>
          <a:prstGeom prst="rect">
            <a:avLst/>
          </a:prstGeom>
          <a:solidFill>
            <a:srgbClr val="FF6680"/>
          </a:solidFill>
          <a:ln/>
        </p:spPr>
      </p:sp>
      <p:sp>
        <p:nvSpPr>
          <p:cNvPr id="18" name="Shape 15"/>
          <p:cNvSpPr/>
          <p:nvPr/>
        </p:nvSpPr>
        <p:spPr>
          <a:xfrm>
            <a:off x="4576941" y="6424181"/>
            <a:ext cx="493990" cy="493990"/>
          </a:xfrm>
          <a:prstGeom prst="roundRect">
            <a:avLst>
              <a:gd name="adj" fmla="val 13334"/>
            </a:avLst>
          </a:prstGeom>
          <a:solidFill>
            <a:srgbClr val="312140"/>
          </a:solidFill>
          <a:ln/>
        </p:spPr>
      </p:sp>
      <p:sp>
        <p:nvSpPr>
          <p:cNvPr id="19" name="Text 16"/>
          <p:cNvSpPr/>
          <p:nvPr/>
        </p:nvSpPr>
        <p:spPr>
          <a:xfrm>
            <a:off x="4726365" y="4020398"/>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3</a:t>
            </a:r>
            <a:endParaRPr lang="en-US" sz="2593" dirty="0"/>
          </a:p>
        </p:txBody>
      </p:sp>
      <p:sp>
        <p:nvSpPr>
          <p:cNvPr id="20" name="Text 17"/>
          <p:cNvSpPr/>
          <p:nvPr/>
        </p:nvSpPr>
        <p:spPr>
          <a:xfrm>
            <a:off x="6017776" y="5288488"/>
            <a:ext cx="6172200" cy="343019"/>
          </a:xfrm>
          <a:prstGeom prst="rect">
            <a:avLst/>
          </a:prstGeom>
          <a:noFill/>
          <a:ln/>
        </p:spPr>
        <p:txBody>
          <a:bodyPr wrap="none" rtlCol="0" anchor="t"/>
          <a:lstStyle/>
          <a:p>
            <a:pPr marL="0" indent="0" algn="l">
              <a:lnSpc>
                <a:spcPts val="2701"/>
              </a:lnSpc>
              <a:buNone/>
            </a:pPr>
            <a:r>
              <a:rPr lang="en-US" sz="2161" b="1" dirty="0">
                <a:solidFill>
                  <a:srgbClr val="FF726D"/>
                </a:solidFill>
                <a:latin typeface="Inconsolata" pitchFamily="34" charset="0"/>
                <a:ea typeface="Inconsolata" pitchFamily="34" charset="-122"/>
              </a:rPr>
              <a:t>As a financial assistance IMF offer short term loan </a:t>
            </a:r>
          </a:p>
          <a:p>
            <a:pPr marL="0" indent="0" algn="l">
              <a:lnSpc>
                <a:spcPts val="2701"/>
              </a:lnSpc>
              <a:buNone/>
            </a:pPr>
            <a:r>
              <a:rPr lang="en-US" sz="2161" b="1" dirty="0">
                <a:solidFill>
                  <a:srgbClr val="FF726D"/>
                </a:solidFill>
                <a:latin typeface="Inconsolata" pitchFamily="34" charset="0"/>
                <a:ea typeface="Inconsolata" pitchFamily="34" charset="-122"/>
              </a:rPr>
              <a:t>to make up their BOP deficit</a:t>
            </a:r>
            <a:endParaRPr lang="en-US" sz="2161" dirty="0"/>
          </a:p>
        </p:txBody>
      </p:sp>
      <p:sp>
        <p:nvSpPr>
          <p:cNvPr id="21" name="Text 18"/>
          <p:cNvSpPr/>
          <p:nvPr/>
        </p:nvSpPr>
        <p:spPr>
          <a:xfrm>
            <a:off x="6017776" y="6353175"/>
            <a:ext cx="7789307" cy="1053703"/>
          </a:xfrm>
          <a:prstGeom prst="rect">
            <a:avLst/>
          </a:prstGeom>
          <a:noFill/>
          <a:ln/>
        </p:spPr>
        <p:txBody>
          <a:bodyPr wrap="square" rtlCol="0" anchor="t"/>
          <a:lstStyle/>
          <a:p>
            <a:pPr marL="0" indent="0" algn="l">
              <a:lnSpc>
                <a:spcPts val="2766"/>
              </a:lnSpc>
              <a:buNone/>
            </a:pPr>
            <a:endParaRPr lang="en-US" sz="1729" dirty="0"/>
          </a:p>
        </p:txBody>
      </p:sp>
      <mc:AlternateContent xmlns:mc="http://schemas.openxmlformats.org/markup-compatibility/2006" xmlns:p14="http://schemas.microsoft.com/office/powerpoint/2010/main">
        <mc:Choice Requires="p14">
          <p:contentPart p14:bwMode="auto" r:id="rId5">
            <p14:nvContentPartPr>
              <p14:cNvPr id="23" name="Ink 22">
                <a:extLst>
                  <a:ext uri="{FF2B5EF4-FFF2-40B4-BE49-F238E27FC236}">
                    <a16:creationId xmlns:a16="http://schemas.microsoft.com/office/drawing/2014/main" id="{1B43989A-788B-7D4A-448D-B64EE01B89FF}"/>
                  </a:ext>
                </a:extLst>
              </p14:cNvPr>
              <p14:cNvContentPartPr/>
              <p14:nvPr/>
            </p14:nvContentPartPr>
            <p14:xfrm>
              <a:off x="3668558" y="7605123"/>
              <a:ext cx="360" cy="360"/>
            </p14:xfrm>
          </p:contentPart>
        </mc:Choice>
        <mc:Fallback xmlns="">
          <p:pic>
            <p:nvPicPr>
              <p:cNvPr id="23" name="Ink 22">
                <a:extLst>
                  <a:ext uri="{FF2B5EF4-FFF2-40B4-BE49-F238E27FC236}">
                    <a16:creationId xmlns:a16="http://schemas.microsoft.com/office/drawing/2014/main" id="{1B43989A-788B-7D4A-448D-B64EE01B89FF}"/>
                  </a:ext>
                </a:extLst>
              </p:cNvPr>
              <p:cNvPicPr/>
              <p:nvPr/>
            </p:nvPicPr>
            <p:blipFill>
              <a:blip r:embed="rId6"/>
              <a:stretch>
                <a:fillRect/>
              </a:stretch>
            </p:blipFill>
            <p:spPr>
              <a:xfrm>
                <a:off x="3659558" y="7596123"/>
                <a:ext cx="18000" cy="18000"/>
              </a:xfrm>
              <a:prstGeom prst="rect">
                <a:avLst/>
              </a:prstGeom>
            </p:spPr>
          </p:pic>
        </mc:Fallback>
      </mc:AlternateContent>
      <p:sp>
        <p:nvSpPr>
          <p:cNvPr id="22" name="Shape 10">
            <a:extLst>
              <a:ext uri="{FF2B5EF4-FFF2-40B4-BE49-F238E27FC236}">
                <a16:creationId xmlns:a16="http://schemas.microsoft.com/office/drawing/2014/main" id="{87B87E6C-19E2-B0C8-76FB-5F8A48329E48}"/>
              </a:ext>
            </a:extLst>
          </p:cNvPr>
          <p:cNvSpPr/>
          <p:nvPr/>
        </p:nvSpPr>
        <p:spPr>
          <a:xfrm>
            <a:off x="4544439" y="2819758"/>
            <a:ext cx="493990" cy="493990"/>
          </a:xfrm>
          <a:prstGeom prst="roundRect">
            <a:avLst>
              <a:gd name="adj" fmla="val 13334"/>
            </a:avLst>
          </a:prstGeom>
          <a:solidFill>
            <a:srgbClr val="312140"/>
          </a:solidFill>
          <a:ln/>
        </p:spPr>
      </p:sp>
      <p:sp>
        <p:nvSpPr>
          <p:cNvPr id="25" name="Shape 10">
            <a:extLst>
              <a:ext uri="{FF2B5EF4-FFF2-40B4-BE49-F238E27FC236}">
                <a16:creationId xmlns:a16="http://schemas.microsoft.com/office/drawing/2014/main" id="{2DF11CD4-A40C-A5EE-038E-614D8D9C9648}"/>
              </a:ext>
            </a:extLst>
          </p:cNvPr>
          <p:cNvSpPr/>
          <p:nvPr/>
        </p:nvSpPr>
        <p:spPr>
          <a:xfrm>
            <a:off x="4576941" y="5235535"/>
            <a:ext cx="493990" cy="493990"/>
          </a:xfrm>
          <a:prstGeom prst="roundRect">
            <a:avLst>
              <a:gd name="adj" fmla="val 13334"/>
            </a:avLst>
          </a:prstGeom>
          <a:solidFill>
            <a:srgbClr val="312140"/>
          </a:solidFill>
          <a:ln/>
        </p:spPr>
      </p:sp>
      <p:sp>
        <p:nvSpPr>
          <p:cNvPr id="14" name="Text 11"/>
          <p:cNvSpPr/>
          <p:nvPr/>
        </p:nvSpPr>
        <p:spPr>
          <a:xfrm>
            <a:off x="4726365" y="2818571"/>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2</a:t>
            </a:r>
            <a:endParaRPr lang="en-US" sz="2593" dirty="0"/>
          </a:p>
        </p:txBody>
      </p:sp>
      <p:sp>
        <p:nvSpPr>
          <p:cNvPr id="26" name="Shape 9">
            <a:extLst>
              <a:ext uri="{FF2B5EF4-FFF2-40B4-BE49-F238E27FC236}">
                <a16:creationId xmlns:a16="http://schemas.microsoft.com/office/drawing/2014/main" id="{F7BB000F-E12E-B8E4-9E0E-B3E483BB84C5}"/>
              </a:ext>
            </a:extLst>
          </p:cNvPr>
          <p:cNvSpPr/>
          <p:nvPr/>
        </p:nvSpPr>
        <p:spPr>
          <a:xfrm>
            <a:off x="5043547" y="4254506"/>
            <a:ext cx="768429" cy="27384"/>
          </a:xfrm>
          <a:prstGeom prst="rect">
            <a:avLst/>
          </a:prstGeom>
          <a:solidFill>
            <a:srgbClr val="FF6680"/>
          </a:solidFill>
          <a:ln/>
        </p:spPr>
      </p:sp>
      <p:sp>
        <p:nvSpPr>
          <p:cNvPr id="27" name="Shape 9">
            <a:extLst>
              <a:ext uri="{FF2B5EF4-FFF2-40B4-BE49-F238E27FC236}">
                <a16:creationId xmlns:a16="http://schemas.microsoft.com/office/drawing/2014/main" id="{89E40810-50DF-ABFF-4E10-975AD9BF0742}"/>
              </a:ext>
            </a:extLst>
          </p:cNvPr>
          <p:cNvSpPr/>
          <p:nvPr/>
        </p:nvSpPr>
        <p:spPr>
          <a:xfrm>
            <a:off x="5062911" y="6669478"/>
            <a:ext cx="768429" cy="27384"/>
          </a:xfrm>
          <a:prstGeom prst="rect">
            <a:avLst/>
          </a:prstGeom>
          <a:solidFill>
            <a:srgbClr val="FF6680"/>
          </a:solidFill>
          <a:ln/>
        </p:spPr>
      </p:sp>
      <p:sp>
        <p:nvSpPr>
          <p:cNvPr id="28" name="Text 16">
            <a:extLst>
              <a:ext uri="{FF2B5EF4-FFF2-40B4-BE49-F238E27FC236}">
                <a16:creationId xmlns:a16="http://schemas.microsoft.com/office/drawing/2014/main" id="{73024843-CDB3-7EDA-5DD2-43BAB583AA0B}"/>
              </a:ext>
            </a:extLst>
          </p:cNvPr>
          <p:cNvSpPr/>
          <p:nvPr/>
        </p:nvSpPr>
        <p:spPr>
          <a:xfrm>
            <a:off x="4707614" y="5219908"/>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rPr>
              <a:t>4</a:t>
            </a:r>
            <a:endParaRPr lang="en-US" sz="2593" dirty="0"/>
          </a:p>
        </p:txBody>
      </p:sp>
      <p:sp>
        <p:nvSpPr>
          <p:cNvPr id="29" name="Text 16">
            <a:extLst>
              <a:ext uri="{FF2B5EF4-FFF2-40B4-BE49-F238E27FC236}">
                <a16:creationId xmlns:a16="http://schemas.microsoft.com/office/drawing/2014/main" id="{0D0BD507-F925-212B-AF3D-F14BB40D5A81}"/>
              </a:ext>
            </a:extLst>
          </p:cNvPr>
          <p:cNvSpPr/>
          <p:nvPr/>
        </p:nvSpPr>
        <p:spPr>
          <a:xfrm>
            <a:off x="4740116" y="6424181"/>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rPr>
              <a:t>5</a:t>
            </a:r>
            <a:endParaRPr lang="en-US" sz="2593" dirty="0"/>
          </a:p>
        </p:txBody>
      </p:sp>
      <p:sp>
        <p:nvSpPr>
          <p:cNvPr id="30" name="Text 12">
            <a:extLst>
              <a:ext uri="{FF2B5EF4-FFF2-40B4-BE49-F238E27FC236}">
                <a16:creationId xmlns:a16="http://schemas.microsoft.com/office/drawing/2014/main" id="{047F4EB4-6DCF-86C5-D404-85D8BD8A2A8E}"/>
              </a:ext>
            </a:extLst>
          </p:cNvPr>
          <p:cNvSpPr/>
          <p:nvPr/>
        </p:nvSpPr>
        <p:spPr>
          <a:xfrm>
            <a:off x="6017776" y="3986153"/>
            <a:ext cx="6858000" cy="343019"/>
          </a:xfrm>
          <a:prstGeom prst="rect">
            <a:avLst/>
          </a:prstGeom>
          <a:noFill/>
          <a:ln/>
        </p:spPr>
        <p:txBody>
          <a:bodyPr wrap="none" rtlCol="0" anchor="t"/>
          <a:lstStyle/>
          <a:p>
            <a:pPr marL="0" indent="0" algn="l">
              <a:lnSpc>
                <a:spcPts val="2701"/>
              </a:lnSpc>
              <a:buNone/>
            </a:pPr>
            <a:r>
              <a:rPr lang="en-US" sz="2161" b="1" dirty="0">
                <a:solidFill>
                  <a:srgbClr val="FF726D"/>
                </a:solidFill>
                <a:latin typeface="Inconsolata" pitchFamily="34" charset="0"/>
                <a:ea typeface="Inconsolata" pitchFamily="34" charset="-122"/>
              </a:rPr>
              <a:t>Fixation of Par value of currencies in Gold/</a:t>
            </a:r>
            <a:endParaRPr lang="en-US" sz="2161" dirty="0"/>
          </a:p>
        </p:txBody>
      </p:sp>
      <p:sp>
        <p:nvSpPr>
          <p:cNvPr id="31" name="Text 17">
            <a:extLst>
              <a:ext uri="{FF2B5EF4-FFF2-40B4-BE49-F238E27FC236}">
                <a16:creationId xmlns:a16="http://schemas.microsoft.com/office/drawing/2014/main" id="{590E47ED-B04F-0395-5775-3FB2CA6F9BBC}"/>
              </a:ext>
            </a:extLst>
          </p:cNvPr>
          <p:cNvSpPr/>
          <p:nvPr/>
        </p:nvSpPr>
        <p:spPr>
          <a:xfrm>
            <a:off x="6017776" y="6492761"/>
            <a:ext cx="6172200" cy="343019"/>
          </a:xfrm>
          <a:prstGeom prst="rect">
            <a:avLst/>
          </a:prstGeom>
          <a:noFill/>
          <a:ln/>
        </p:spPr>
        <p:txBody>
          <a:bodyPr wrap="none" rtlCol="0" anchor="t"/>
          <a:lstStyle/>
          <a:p>
            <a:pPr marL="0" indent="0" algn="l">
              <a:lnSpc>
                <a:spcPts val="2701"/>
              </a:lnSpc>
              <a:buNone/>
            </a:pPr>
            <a:r>
              <a:rPr lang="en-US" sz="2161" b="1" dirty="0">
                <a:solidFill>
                  <a:srgbClr val="FF726D"/>
                </a:solidFill>
                <a:latin typeface="Inconsolata" pitchFamily="34" charset="0"/>
                <a:ea typeface="Inconsolata" pitchFamily="34" charset="-122"/>
              </a:rPr>
              <a:t>To facilitates capacity development on monetary policies </a:t>
            </a:r>
          </a:p>
          <a:p>
            <a:pPr marL="0" indent="0" algn="l">
              <a:lnSpc>
                <a:spcPts val="2701"/>
              </a:lnSpc>
              <a:buNone/>
            </a:pPr>
            <a:r>
              <a:rPr lang="en-US" sz="2161" b="1" dirty="0">
                <a:solidFill>
                  <a:srgbClr val="FF726D"/>
                </a:solidFill>
                <a:latin typeface="Inconsolata" pitchFamily="34" charset="0"/>
                <a:ea typeface="Inconsolata" pitchFamily="34" charset="-122"/>
              </a:rPr>
              <a:t>aim to promote exchange rate prevent competitive devaluation </a:t>
            </a:r>
          </a:p>
          <a:p>
            <a:pPr marL="0" indent="0" algn="l">
              <a:lnSpc>
                <a:spcPts val="2701"/>
              </a:lnSpc>
              <a:buNone/>
            </a:pPr>
            <a:r>
              <a:rPr lang="en-US" sz="2161" b="1" dirty="0">
                <a:solidFill>
                  <a:srgbClr val="FF726D"/>
                </a:solidFill>
                <a:latin typeface="Inconsolata" pitchFamily="34" charset="0"/>
                <a:ea typeface="Inconsolata" pitchFamily="34" charset="-122"/>
              </a:rPr>
              <a:t>and encourage stability.</a:t>
            </a:r>
            <a:endParaRPr lang="en-US" sz="2161" dirty="0"/>
          </a:p>
        </p:txBody>
      </p:sp>
    </p:spTree>
    <p:extLst>
      <p:ext uri="{BB962C8B-B14F-4D97-AF65-F5344CB8AC3E}">
        <p14:creationId xmlns:p14="http://schemas.microsoft.com/office/powerpoint/2010/main" val="34253698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5E6EE81A-1EB9-DC9C-1474-D3CC009C30DF}"/>
              </a:ext>
            </a:extLst>
          </p:cNvPr>
          <p:cNvPicPr>
            <a:picLocks noChangeAspect="1"/>
          </p:cNvPicPr>
          <p:nvPr/>
        </p:nvPicPr>
        <p:blipFill>
          <a:blip r:embed="rId3"/>
          <a:stretch>
            <a:fillRect/>
          </a:stretch>
        </p:blipFill>
        <p:spPr>
          <a:xfrm>
            <a:off x="0" y="0"/>
            <a:ext cx="14630400" cy="8229600"/>
          </a:xfrm>
          <a:prstGeom prst="rect">
            <a:avLst/>
          </a:prstGeom>
        </p:spPr>
      </p:pic>
      <p:sp>
        <p:nvSpPr>
          <p:cNvPr id="5" name="Text 2"/>
          <p:cNvSpPr/>
          <p:nvPr/>
        </p:nvSpPr>
        <p:spPr>
          <a:xfrm>
            <a:off x="7315200" y="514589"/>
            <a:ext cx="2834283" cy="686038"/>
          </a:xfrm>
          <a:prstGeom prst="rect">
            <a:avLst/>
          </a:prstGeom>
          <a:noFill/>
          <a:ln/>
        </p:spPr>
        <p:txBody>
          <a:bodyPr wrap="none" rtlCol="0" anchor="t"/>
          <a:lstStyle/>
          <a:p>
            <a:pPr marL="0" indent="0">
              <a:lnSpc>
                <a:spcPts val="5402"/>
              </a:lnSpc>
              <a:buNone/>
            </a:pPr>
            <a:r>
              <a:rPr lang="en-US" sz="4322" b="1" dirty="0">
                <a:solidFill>
                  <a:srgbClr val="FF726D"/>
                </a:solidFill>
                <a:latin typeface="Inconsolata" pitchFamily="34" charset="0"/>
                <a:ea typeface="Inconsolata" pitchFamily="34" charset="-122"/>
                <a:cs typeface="Inconsolata" pitchFamily="34" charset="-120"/>
              </a:rPr>
              <a:t>Case Study</a:t>
            </a:r>
            <a:endParaRPr lang="en-US" sz="4322" dirty="0"/>
          </a:p>
        </p:txBody>
      </p:sp>
      <p:sp>
        <p:nvSpPr>
          <p:cNvPr id="7" name="Shape 4"/>
          <p:cNvSpPr/>
          <p:nvPr/>
        </p:nvSpPr>
        <p:spPr>
          <a:xfrm>
            <a:off x="5544368" y="1933754"/>
            <a:ext cx="493990" cy="45719"/>
          </a:xfrm>
          <a:prstGeom prst="rect">
            <a:avLst/>
          </a:prstGeom>
          <a:solidFill>
            <a:srgbClr val="FF6680"/>
          </a:solidFill>
          <a:ln/>
        </p:spPr>
      </p:sp>
      <p:sp>
        <p:nvSpPr>
          <p:cNvPr id="8" name="Shape 5"/>
          <p:cNvSpPr/>
          <p:nvPr/>
        </p:nvSpPr>
        <p:spPr>
          <a:xfrm>
            <a:off x="5051458" y="1697201"/>
            <a:ext cx="493990" cy="493990"/>
          </a:xfrm>
          <a:prstGeom prst="roundRect">
            <a:avLst>
              <a:gd name="adj" fmla="val 13334"/>
            </a:avLst>
          </a:prstGeom>
          <a:solidFill>
            <a:srgbClr val="312140"/>
          </a:solidFill>
          <a:ln/>
        </p:spPr>
      </p:sp>
      <p:sp>
        <p:nvSpPr>
          <p:cNvPr id="9" name="Text 6"/>
          <p:cNvSpPr/>
          <p:nvPr/>
        </p:nvSpPr>
        <p:spPr>
          <a:xfrm>
            <a:off x="5217322" y="1697201"/>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1</a:t>
            </a:r>
            <a:endParaRPr lang="en-US" sz="2593" dirty="0"/>
          </a:p>
        </p:txBody>
      </p:sp>
      <p:sp>
        <p:nvSpPr>
          <p:cNvPr id="10" name="Text 7"/>
          <p:cNvSpPr/>
          <p:nvPr/>
        </p:nvSpPr>
        <p:spPr>
          <a:xfrm>
            <a:off x="6028067" y="1715216"/>
            <a:ext cx="5074920" cy="343019"/>
          </a:xfrm>
          <a:prstGeom prst="rect">
            <a:avLst/>
          </a:prstGeom>
          <a:noFill/>
          <a:ln/>
        </p:spPr>
        <p:txBody>
          <a:bodyPr wrap="none" rtlCol="0" anchor="t"/>
          <a:lstStyle/>
          <a:p>
            <a:pPr marL="0" indent="0" algn="l">
              <a:lnSpc>
                <a:spcPts val="2701"/>
              </a:lnSpc>
              <a:buNone/>
            </a:pPr>
            <a:r>
              <a:rPr lang="en-US" sz="2161" b="1" dirty="0">
                <a:solidFill>
                  <a:srgbClr val="FF726D"/>
                </a:solidFill>
                <a:latin typeface="Inconsolata" pitchFamily="34" charset="0"/>
                <a:ea typeface="Inconsolata" pitchFamily="34" charset="-122"/>
              </a:rPr>
              <a:t>Sri Lanka win initial IMF approval for $330M payout</a:t>
            </a:r>
            <a:endParaRPr lang="en-US" sz="2161" dirty="0"/>
          </a:p>
        </p:txBody>
      </p:sp>
      <p:sp>
        <p:nvSpPr>
          <p:cNvPr id="11" name="Text 8"/>
          <p:cNvSpPr/>
          <p:nvPr/>
        </p:nvSpPr>
        <p:spPr>
          <a:xfrm>
            <a:off x="6028067" y="2310774"/>
            <a:ext cx="7789307" cy="1457069"/>
          </a:xfrm>
          <a:prstGeom prst="rect">
            <a:avLst/>
          </a:prstGeom>
          <a:noFill/>
          <a:ln/>
        </p:spPr>
        <p:txBody>
          <a:bodyPr wrap="square" rtlCol="0" anchor="t"/>
          <a:lstStyle/>
          <a:p>
            <a:pPr marL="0" indent="0" algn="l">
              <a:lnSpc>
                <a:spcPts val="2766"/>
              </a:lnSpc>
              <a:buNone/>
            </a:pPr>
            <a:r>
              <a:rPr lang="en-US" sz="1729" dirty="0">
                <a:solidFill>
                  <a:srgbClr val="DAD1E6"/>
                </a:solidFill>
                <a:latin typeface="Fira Sans" pitchFamily="34" charset="0"/>
                <a:ea typeface="Fira Sans" pitchFamily="34" charset="-122"/>
                <a:cs typeface="Fira Sans" pitchFamily="34" charset="-120"/>
              </a:rPr>
              <a:t>Sri Lanka has taken steps to boost tax revenue and inflation has eased to 1.3% in September from about 50% in March, as it pushes ahead with reforms after defaulting on its debt last year. The nation needs to rebuild its foreign-exchange reserves to strengthen its buffers. Sri Lanka made some progress with its debt restructuring recently, carrying out an exchange of local debt and striking a tentative deal with the Export-Import Bank of China. A group of dollar bondholders also submitted a restructuring proposal, though it did not receive a favorable response from Sri Lanka. The country’s dollar bonds had surged more than 60% this year, as the IMF’s bailout spurred</a:t>
            </a:r>
          </a:p>
          <a:p>
            <a:pPr marL="0" indent="0" algn="l">
              <a:lnSpc>
                <a:spcPts val="2766"/>
              </a:lnSpc>
              <a:buNone/>
            </a:pPr>
            <a:endParaRPr lang="en-US" sz="1729" dirty="0">
              <a:solidFill>
                <a:srgbClr val="DAD1E6"/>
              </a:solidFill>
              <a:latin typeface="Fira Sans" pitchFamily="34" charset="0"/>
              <a:ea typeface="Fira Sans" pitchFamily="34" charset="-122"/>
              <a:cs typeface="Fira Sans" pitchFamily="34" charset="-120"/>
            </a:endParaRPr>
          </a:p>
          <a:p>
            <a:pPr marL="0" indent="0" algn="l">
              <a:lnSpc>
                <a:spcPts val="2766"/>
              </a:lnSpc>
              <a:buNone/>
            </a:pPr>
            <a:endParaRPr lang="en-US" sz="1729" dirty="0">
              <a:solidFill>
                <a:srgbClr val="DAD1E6"/>
              </a:solidFill>
              <a:latin typeface="Fira Sans" pitchFamily="34" charset="0"/>
              <a:ea typeface="Fira Sans" pitchFamily="34" charset="-122"/>
              <a:cs typeface="Fira Sans" pitchFamily="34" charset="-120"/>
            </a:endParaRPr>
          </a:p>
          <a:p>
            <a:pPr marL="0" indent="0" algn="l">
              <a:lnSpc>
                <a:spcPts val="2766"/>
              </a:lnSpc>
              <a:buNone/>
            </a:pPr>
            <a:endParaRPr lang="en-US" sz="1729" dirty="0"/>
          </a:p>
        </p:txBody>
      </p:sp>
      <p:sp>
        <p:nvSpPr>
          <p:cNvPr id="19" name="Text 16"/>
          <p:cNvSpPr/>
          <p:nvPr/>
        </p:nvSpPr>
        <p:spPr>
          <a:xfrm>
            <a:off x="4726365" y="5783699"/>
            <a:ext cx="167640" cy="411599"/>
          </a:xfrm>
          <a:prstGeom prst="rect">
            <a:avLst/>
          </a:prstGeom>
          <a:noFill/>
          <a:ln/>
        </p:spPr>
        <p:txBody>
          <a:bodyPr wrap="none" rtlCol="0" anchor="t"/>
          <a:lstStyle/>
          <a:p>
            <a:pPr marL="0" indent="0" algn="ctr">
              <a:lnSpc>
                <a:spcPts val="3241"/>
              </a:lnSpc>
              <a:buNone/>
            </a:pPr>
            <a:endParaRPr lang="en-US" sz="2593" dirty="0"/>
          </a:p>
        </p:txBody>
      </p:sp>
      <p:sp>
        <p:nvSpPr>
          <p:cNvPr id="27" name="TextBox 26">
            <a:extLst>
              <a:ext uri="{FF2B5EF4-FFF2-40B4-BE49-F238E27FC236}">
                <a16:creationId xmlns:a16="http://schemas.microsoft.com/office/drawing/2014/main" id="{3272099C-3A49-0BCC-CA6F-8390EC2E140A}"/>
              </a:ext>
            </a:extLst>
          </p:cNvPr>
          <p:cNvSpPr txBox="1"/>
          <p:nvPr/>
        </p:nvSpPr>
        <p:spPr>
          <a:xfrm>
            <a:off x="432398" y="7817939"/>
            <a:ext cx="11170755" cy="400110"/>
          </a:xfrm>
          <a:prstGeom prst="rect">
            <a:avLst/>
          </a:prstGeom>
          <a:noFill/>
        </p:spPr>
        <p:txBody>
          <a:bodyPr wrap="square" rtlCol="0">
            <a:spAutoFit/>
          </a:bodyPr>
          <a:lstStyle/>
          <a:p>
            <a:r>
              <a:rPr lang="en-IN" sz="2000" dirty="0">
                <a:solidFill>
                  <a:schemeClr val="bg1"/>
                </a:solidFill>
                <a:latin typeface="Garamond" panose="02020404030301010803" pitchFamily="18" charset="0"/>
              </a:rPr>
              <a:t>Source : https://www.bqprime.com/business</a:t>
            </a:r>
          </a:p>
        </p:txBody>
      </p:sp>
      <p:pic>
        <p:nvPicPr>
          <p:cNvPr id="2" name="Picture 1">
            <a:extLst>
              <a:ext uri="{FF2B5EF4-FFF2-40B4-BE49-F238E27FC236}">
                <a16:creationId xmlns:a16="http://schemas.microsoft.com/office/drawing/2014/main" id="{9B1C7CFF-CF9F-73B4-D0CF-5522D1866FFE}"/>
              </a:ext>
            </a:extLst>
          </p:cNvPr>
          <p:cNvPicPr>
            <a:picLocks noChangeAspect="1"/>
          </p:cNvPicPr>
          <p:nvPr/>
        </p:nvPicPr>
        <p:blipFill>
          <a:blip r:embed="rId4"/>
          <a:stretch>
            <a:fillRect/>
          </a:stretch>
        </p:blipFill>
        <p:spPr>
          <a:xfrm>
            <a:off x="217120" y="2459128"/>
            <a:ext cx="5808771" cy="3379838"/>
          </a:xfrm>
          <a:prstGeom prst="rect">
            <a:avLst/>
          </a:prstGeom>
        </p:spPr>
      </p:pic>
    </p:spTree>
    <p:extLst>
      <p:ext uri="{BB962C8B-B14F-4D97-AF65-F5344CB8AC3E}">
        <p14:creationId xmlns:p14="http://schemas.microsoft.com/office/powerpoint/2010/main" val="841734414"/>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5E6EE81A-1EB9-DC9C-1474-D3CC009C30DF}"/>
              </a:ext>
            </a:extLst>
          </p:cNvPr>
          <p:cNvPicPr>
            <a:picLocks noChangeAspect="1"/>
          </p:cNvPicPr>
          <p:nvPr/>
        </p:nvPicPr>
        <p:blipFill>
          <a:blip r:embed="rId3"/>
          <a:stretch>
            <a:fillRect/>
          </a:stretch>
        </p:blipFill>
        <p:spPr>
          <a:xfrm>
            <a:off x="0" y="0"/>
            <a:ext cx="14630400" cy="8229600"/>
          </a:xfrm>
          <a:prstGeom prst="rect">
            <a:avLst/>
          </a:prstGeom>
        </p:spPr>
      </p:pic>
      <p:sp>
        <p:nvSpPr>
          <p:cNvPr id="5" name="Text 2"/>
          <p:cNvSpPr/>
          <p:nvPr/>
        </p:nvSpPr>
        <p:spPr>
          <a:xfrm>
            <a:off x="7315200" y="514589"/>
            <a:ext cx="2834283" cy="686038"/>
          </a:xfrm>
          <a:prstGeom prst="rect">
            <a:avLst/>
          </a:prstGeom>
          <a:noFill/>
          <a:ln/>
        </p:spPr>
        <p:txBody>
          <a:bodyPr wrap="none" rtlCol="0" anchor="t"/>
          <a:lstStyle/>
          <a:p>
            <a:pPr marL="0" indent="0">
              <a:lnSpc>
                <a:spcPts val="5402"/>
              </a:lnSpc>
              <a:buNone/>
            </a:pPr>
            <a:r>
              <a:rPr lang="en-US" sz="4322" b="1" dirty="0">
                <a:solidFill>
                  <a:srgbClr val="FF726D"/>
                </a:solidFill>
                <a:latin typeface="Inconsolata" pitchFamily="34" charset="0"/>
                <a:ea typeface="Inconsolata" pitchFamily="34" charset="-122"/>
                <a:cs typeface="Inconsolata" pitchFamily="34" charset="-120"/>
              </a:rPr>
              <a:t>Case Study</a:t>
            </a:r>
            <a:endParaRPr lang="en-US" sz="4322" dirty="0"/>
          </a:p>
        </p:txBody>
      </p:sp>
      <p:sp>
        <p:nvSpPr>
          <p:cNvPr id="19" name="Text 16"/>
          <p:cNvSpPr/>
          <p:nvPr/>
        </p:nvSpPr>
        <p:spPr>
          <a:xfrm>
            <a:off x="4726365" y="5783699"/>
            <a:ext cx="167640" cy="411599"/>
          </a:xfrm>
          <a:prstGeom prst="rect">
            <a:avLst/>
          </a:prstGeom>
          <a:noFill/>
          <a:ln/>
        </p:spPr>
        <p:txBody>
          <a:bodyPr wrap="none" rtlCol="0" anchor="t"/>
          <a:lstStyle/>
          <a:p>
            <a:pPr marL="0" indent="0" algn="ctr">
              <a:lnSpc>
                <a:spcPts val="3241"/>
              </a:lnSpc>
              <a:buNone/>
            </a:pPr>
            <a:endParaRPr lang="en-US" sz="2593" dirty="0"/>
          </a:p>
        </p:txBody>
      </p:sp>
      <p:sp>
        <p:nvSpPr>
          <p:cNvPr id="27" name="TextBox 26">
            <a:extLst>
              <a:ext uri="{FF2B5EF4-FFF2-40B4-BE49-F238E27FC236}">
                <a16:creationId xmlns:a16="http://schemas.microsoft.com/office/drawing/2014/main" id="{3272099C-3A49-0BCC-CA6F-8390EC2E140A}"/>
              </a:ext>
            </a:extLst>
          </p:cNvPr>
          <p:cNvSpPr txBox="1"/>
          <p:nvPr/>
        </p:nvSpPr>
        <p:spPr>
          <a:xfrm>
            <a:off x="432398" y="7817939"/>
            <a:ext cx="11170755" cy="400110"/>
          </a:xfrm>
          <a:prstGeom prst="rect">
            <a:avLst/>
          </a:prstGeom>
          <a:noFill/>
        </p:spPr>
        <p:txBody>
          <a:bodyPr wrap="square" rtlCol="0">
            <a:spAutoFit/>
          </a:bodyPr>
          <a:lstStyle/>
          <a:p>
            <a:r>
              <a:rPr lang="en-IN" sz="2000" dirty="0">
                <a:solidFill>
                  <a:schemeClr val="bg1"/>
                </a:solidFill>
                <a:latin typeface="Garamond" panose="02020404030301010803" pitchFamily="18" charset="0"/>
              </a:rPr>
              <a:t>Sources : https://www.bloomberg.com/asia</a:t>
            </a:r>
          </a:p>
        </p:txBody>
      </p:sp>
      <p:sp>
        <p:nvSpPr>
          <p:cNvPr id="3" name="Shape 4">
            <a:extLst>
              <a:ext uri="{FF2B5EF4-FFF2-40B4-BE49-F238E27FC236}">
                <a16:creationId xmlns:a16="http://schemas.microsoft.com/office/drawing/2014/main" id="{91BEB56D-DB30-9EB3-CA06-C19D82050E1C}"/>
              </a:ext>
            </a:extLst>
          </p:cNvPr>
          <p:cNvSpPr/>
          <p:nvPr/>
        </p:nvSpPr>
        <p:spPr>
          <a:xfrm>
            <a:off x="5800572" y="2068406"/>
            <a:ext cx="493990" cy="45719"/>
          </a:xfrm>
          <a:prstGeom prst="rect">
            <a:avLst/>
          </a:prstGeom>
          <a:solidFill>
            <a:srgbClr val="FF6680"/>
          </a:solidFill>
          <a:ln/>
        </p:spPr>
      </p:sp>
      <p:sp>
        <p:nvSpPr>
          <p:cNvPr id="4" name="Shape 5">
            <a:extLst>
              <a:ext uri="{FF2B5EF4-FFF2-40B4-BE49-F238E27FC236}">
                <a16:creationId xmlns:a16="http://schemas.microsoft.com/office/drawing/2014/main" id="{2DF8EFD8-2F21-1EE9-C4D4-53A56FF6CEAD}"/>
              </a:ext>
            </a:extLst>
          </p:cNvPr>
          <p:cNvSpPr/>
          <p:nvPr/>
        </p:nvSpPr>
        <p:spPr>
          <a:xfrm>
            <a:off x="5307662" y="1831853"/>
            <a:ext cx="493990" cy="493990"/>
          </a:xfrm>
          <a:prstGeom prst="roundRect">
            <a:avLst>
              <a:gd name="adj" fmla="val 13334"/>
            </a:avLst>
          </a:prstGeom>
          <a:solidFill>
            <a:srgbClr val="312140"/>
          </a:solidFill>
          <a:ln/>
        </p:spPr>
      </p:sp>
      <p:sp>
        <p:nvSpPr>
          <p:cNvPr id="6" name="Text 6">
            <a:extLst>
              <a:ext uri="{FF2B5EF4-FFF2-40B4-BE49-F238E27FC236}">
                <a16:creationId xmlns:a16="http://schemas.microsoft.com/office/drawing/2014/main" id="{47523BF5-1AB9-5C31-57FF-754CE63ED802}"/>
              </a:ext>
            </a:extLst>
          </p:cNvPr>
          <p:cNvSpPr/>
          <p:nvPr/>
        </p:nvSpPr>
        <p:spPr>
          <a:xfrm>
            <a:off x="5473526" y="1831853"/>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rPr>
              <a:t>2</a:t>
            </a:r>
            <a:endParaRPr lang="en-US" sz="2593" dirty="0"/>
          </a:p>
        </p:txBody>
      </p:sp>
      <p:sp>
        <p:nvSpPr>
          <p:cNvPr id="13" name="TextBox 12">
            <a:extLst>
              <a:ext uri="{FF2B5EF4-FFF2-40B4-BE49-F238E27FC236}">
                <a16:creationId xmlns:a16="http://schemas.microsoft.com/office/drawing/2014/main" id="{75732EAA-B85D-70F8-29FA-FAA5FE850328}"/>
              </a:ext>
            </a:extLst>
          </p:cNvPr>
          <p:cNvSpPr txBox="1"/>
          <p:nvPr/>
        </p:nvSpPr>
        <p:spPr>
          <a:xfrm>
            <a:off x="6349195" y="1873503"/>
            <a:ext cx="7402286" cy="422360"/>
          </a:xfrm>
          <a:prstGeom prst="rect">
            <a:avLst/>
          </a:prstGeom>
          <a:noFill/>
        </p:spPr>
        <p:txBody>
          <a:bodyPr wrap="square">
            <a:spAutoFit/>
          </a:bodyPr>
          <a:lstStyle/>
          <a:p>
            <a:pPr marL="0" indent="0" algn="l">
              <a:lnSpc>
                <a:spcPts val="2701"/>
              </a:lnSpc>
              <a:buNone/>
            </a:pPr>
            <a:r>
              <a:rPr lang="en-US" sz="2160" b="1" dirty="0">
                <a:solidFill>
                  <a:srgbClr val="FF726D"/>
                </a:solidFill>
                <a:latin typeface="Inconsolata" pitchFamily="34" charset="0"/>
                <a:ea typeface="Inconsolata" pitchFamily="34" charset="-122"/>
              </a:rPr>
              <a:t>Mexico Peso crisis in 1994</a:t>
            </a:r>
            <a:endParaRPr lang="en-US" sz="2160" dirty="0"/>
          </a:p>
        </p:txBody>
      </p:sp>
      <p:sp>
        <p:nvSpPr>
          <p:cNvPr id="14" name="Text 8">
            <a:extLst>
              <a:ext uri="{FF2B5EF4-FFF2-40B4-BE49-F238E27FC236}">
                <a16:creationId xmlns:a16="http://schemas.microsoft.com/office/drawing/2014/main" id="{9EAF8508-162E-FE69-FA32-D53C82629E6C}"/>
              </a:ext>
            </a:extLst>
          </p:cNvPr>
          <p:cNvSpPr/>
          <p:nvPr/>
        </p:nvSpPr>
        <p:spPr>
          <a:xfrm>
            <a:off x="6299511" y="2273739"/>
            <a:ext cx="7789307" cy="1457069"/>
          </a:xfrm>
          <a:prstGeom prst="rect">
            <a:avLst/>
          </a:prstGeom>
          <a:noFill/>
          <a:ln/>
        </p:spPr>
        <p:txBody>
          <a:bodyPr wrap="square" rtlCol="0" anchor="t"/>
          <a:lstStyle/>
          <a:p>
            <a:pPr marL="0" indent="0" algn="l">
              <a:lnSpc>
                <a:spcPts val="2766"/>
              </a:lnSpc>
              <a:buNone/>
            </a:pPr>
            <a:r>
              <a:rPr lang="en-US" sz="1729" dirty="0">
                <a:solidFill>
                  <a:srgbClr val="DAD1E6"/>
                </a:solidFill>
                <a:latin typeface="Fira Sans" pitchFamily="34" charset="0"/>
                <a:ea typeface="Fira Sans" pitchFamily="34" charset="-122"/>
                <a:cs typeface="Fira Sans" pitchFamily="34" charset="-120"/>
              </a:rPr>
              <a:t>In the month of December, the government changed Presidents and cabinet, which resulted in a transformation of fiscal policy. Within the course of December 15 - December 21, approximately US$5.5 billion left the country, and by the end of December, the Mexican peso's devaluation was 35%. This devaluation in the matter of a couple of weeks ultimately led to interventions by the IMF and other organizations affiliated with the group. In January 1995, the IMF entered the scene and laid out a 7.8 billion bailout package that would aid Mexico in overcoming the crisis. However, the United States stepped in and increased this rescue package to US$50 billion with the aid of private banks, the IMF, and the Bank for International Settlements. As a result, this marked the first international crisis of the 21st century, and a successful instance of IMF involvement in a financial crisis.</a:t>
            </a:r>
          </a:p>
          <a:p>
            <a:pPr marL="0" indent="0" algn="l">
              <a:lnSpc>
                <a:spcPts val="2766"/>
              </a:lnSpc>
              <a:buNone/>
            </a:pPr>
            <a:endParaRPr lang="en-US" sz="1729" dirty="0"/>
          </a:p>
        </p:txBody>
      </p:sp>
      <p:pic>
        <p:nvPicPr>
          <p:cNvPr id="12" name="Picture 11">
            <a:extLst>
              <a:ext uri="{FF2B5EF4-FFF2-40B4-BE49-F238E27FC236}">
                <a16:creationId xmlns:a16="http://schemas.microsoft.com/office/drawing/2014/main" id="{8B6AEE27-2985-2B7E-E211-305E5D84642D}"/>
              </a:ext>
            </a:extLst>
          </p:cNvPr>
          <p:cNvPicPr>
            <a:picLocks noChangeAspect="1"/>
          </p:cNvPicPr>
          <p:nvPr/>
        </p:nvPicPr>
        <p:blipFill>
          <a:blip r:embed="rId4"/>
          <a:stretch>
            <a:fillRect/>
          </a:stretch>
        </p:blipFill>
        <p:spPr>
          <a:xfrm>
            <a:off x="0" y="2465579"/>
            <a:ext cx="6299511" cy="3932167"/>
          </a:xfrm>
          <a:prstGeom prst="rect">
            <a:avLst/>
          </a:prstGeom>
        </p:spPr>
      </p:pic>
    </p:spTree>
    <p:extLst>
      <p:ext uri="{BB962C8B-B14F-4D97-AF65-F5344CB8AC3E}">
        <p14:creationId xmlns:p14="http://schemas.microsoft.com/office/powerpoint/2010/main" val="2782435802"/>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3" name="Picture 22">
            <a:extLst>
              <a:ext uri="{FF2B5EF4-FFF2-40B4-BE49-F238E27FC236}">
                <a16:creationId xmlns:a16="http://schemas.microsoft.com/office/drawing/2014/main" id="{8AE30493-5BE2-47E5-4B47-3F479E5DC065}"/>
              </a:ext>
            </a:extLst>
          </p:cNvPr>
          <p:cNvPicPr>
            <a:picLocks noChangeAspect="1"/>
          </p:cNvPicPr>
          <p:nvPr/>
        </p:nvPicPr>
        <p:blipFill>
          <a:blip r:embed="rId3"/>
          <a:stretch>
            <a:fillRect/>
          </a:stretch>
        </p:blipFill>
        <p:spPr>
          <a:xfrm>
            <a:off x="4333875" y="2128837"/>
            <a:ext cx="5962650" cy="3971925"/>
          </a:xfrm>
          <a:prstGeom prst="rect">
            <a:avLst/>
          </a:prstGeom>
        </p:spPr>
      </p:pic>
      <p:pic>
        <p:nvPicPr>
          <p:cNvPr id="15" name="Picture 14">
            <a:extLst>
              <a:ext uri="{FF2B5EF4-FFF2-40B4-BE49-F238E27FC236}">
                <a16:creationId xmlns:a16="http://schemas.microsoft.com/office/drawing/2014/main" id="{A08233B2-7C57-0844-A8F0-75693BB07475}"/>
              </a:ext>
            </a:extLst>
          </p:cNvPr>
          <p:cNvPicPr>
            <a:picLocks noChangeAspect="1"/>
          </p:cNvPicPr>
          <p:nvPr/>
        </p:nvPicPr>
        <p:blipFill>
          <a:blip r:embed="rId4"/>
          <a:stretch>
            <a:fillRect/>
          </a:stretch>
        </p:blipFill>
        <p:spPr>
          <a:xfrm>
            <a:off x="0" y="0"/>
            <a:ext cx="14630400" cy="8229600"/>
          </a:xfrm>
          <a:prstGeom prst="rect">
            <a:avLst/>
          </a:prstGeom>
        </p:spPr>
      </p:pic>
      <p:sp>
        <p:nvSpPr>
          <p:cNvPr id="4" name="Text 2"/>
          <p:cNvSpPr/>
          <p:nvPr/>
        </p:nvSpPr>
        <p:spPr>
          <a:xfrm>
            <a:off x="2037993" y="863679"/>
            <a:ext cx="7048500" cy="694373"/>
          </a:xfrm>
          <a:prstGeom prst="rect">
            <a:avLst/>
          </a:prstGeom>
          <a:noFill/>
          <a:ln/>
        </p:spPr>
        <p:txBody>
          <a:bodyPr wrap="none" rtlCol="0" anchor="t"/>
          <a:lstStyle/>
          <a:p>
            <a:pPr marL="0" indent="0">
              <a:lnSpc>
                <a:spcPts val="5468"/>
              </a:lnSpc>
              <a:buNone/>
            </a:pPr>
            <a:endParaRPr lang="en-US" sz="4374" dirty="0"/>
          </a:p>
        </p:txBody>
      </p:sp>
      <p:graphicFrame>
        <p:nvGraphicFramePr>
          <p:cNvPr id="22" name="Chart 21">
            <a:extLst>
              <a:ext uri="{FF2B5EF4-FFF2-40B4-BE49-F238E27FC236}">
                <a16:creationId xmlns:a16="http://schemas.microsoft.com/office/drawing/2014/main" id="{1C85CDF6-F7C1-2E8F-2EDD-26543440416E}"/>
              </a:ext>
            </a:extLst>
          </p:cNvPr>
          <p:cNvGraphicFramePr/>
          <p:nvPr>
            <p:extLst>
              <p:ext uri="{D42A27DB-BD31-4B8C-83A1-F6EECF244321}">
                <p14:modId xmlns:p14="http://schemas.microsoft.com/office/powerpoint/2010/main" val="1037721736"/>
              </p:ext>
            </p:extLst>
          </p:nvPr>
        </p:nvGraphicFramePr>
        <p:xfrm>
          <a:off x="1660071" y="304801"/>
          <a:ext cx="11310257" cy="7365922"/>
        </p:xfrm>
        <a:graphic>
          <a:graphicData uri="http://schemas.openxmlformats.org/drawingml/2006/chart">
            <c:chart xmlns:c="http://schemas.openxmlformats.org/drawingml/2006/chart" xmlns:r="http://schemas.openxmlformats.org/officeDocument/2006/relationships" r:id="rId5"/>
          </a:graphicData>
        </a:graphic>
      </p:graphicFrame>
      <p:sp>
        <p:nvSpPr>
          <p:cNvPr id="25" name="TextBox 24">
            <a:extLst>
              <a:ext uri="{FF2B5EF4-FFF2-40B4-BE49-F238E27FC236}">
                <a16:creationId xmlns:a16="http://schemas.microsoft.com/office/drawing/2014/main" id="{286DBEEA-F387-9160-9186-7E94355937BC}"/>
              </a:ext>
            </a:extLst>
          </p:cNvPr>
          <p:cNvSpPr txBox="1"/>
          <p:nvPr/>
        </p:nvSpPr>
        <p:spPr>
          <a:xfrm>
            <a:off x="0" y="7903301"/>
            <a:ext cx="3858429" cy="369332"/>
          </a:xfrm>
          <a:prstGeom prst="rect">
            <a:avLst/>
          </a:prstGeom>
          <a:noFill/>
        </p:spPr>
        <p:txBody>
          <a:bodyPr wrap="square" rtlCol="0">
            <a:spAutoFit/>
          </a:bodyPr>
          <a:lstStyle/>
          <a:p>
            <a:r>
              <a:rPr lang="en-IN" dirty="0">
                <a:solidFill>
                  <a:schemeClr val="bg1"/>
                </a:solidFill>
              </a:rPr>
              <a:t>Sources : https://www.imf.org/en/Data</a:t>
            </a: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5F2F2E8E-6494-6EE8-3D7A-78BEC761C161}"/>
              </a:ext>
            </a:extLst>
          </p:cNvPr>
          <p:cNvPicPr>
            <a:picLocks noChangeAspect="1"/>
          </p:cNvPicPr>
          <p:nvPr/>
        </p:nvPicPr>
        <p:blipFill>
          <a:blip r:embed="rId3"/>
          <a:stretch>
            <a:fillRect/>
          </a:stretch>
        </p:blipFill>
        <p:spPr>
          <a:xfrm>
            <a:off x="0" y="0"/>
            <a:ext cx="14630400" cy="8229600"/>
          </a:xfrm>
          <a:prstGeom prst="rect">
            <a:avLst/>
          </a:prstGeom>
        </p:spPr>
      </p:pic>
      <p:sp>
        <p:nvSpPr>
          <p:cNvPr id="4" name="TextBox 3">
            <a:extLst>
              <a:ext uri="{FF2B5EF4-FFF2-40B4-BE49-F238E27FC236}">
                <a16:creationId xmlns:a16="http://schemas.microsoft.com/office/drawing/2014/main" id="{44077E96-6D03-AA91-0200-CDC5645E2594}"/>
              </a:ext>
            </a:extLst>
          </p:cNvPr>
          <p:cNvSpPr txBox="1"/>
          <p:nvPr/>
        </p:nvSpPr>
        <p:spPr>
          <a:xfrm>
            <a:off x="3614057" y="992557"/>
            <a:ext cx="7402286" cy="422360"/>
          </a:xfrm>
          <a:prstGeom prst="rect">
            <a:avLst/>
          </a:prstGeom>
          <a:noFill/>
        </p:spPr>
        <p:txBody>
          <a:bodyPr wrap="square">
            <a:spAutoFit/>
          </a:bodyPr>
          <a:lstStyle/>
          <a:p>
            <a:pPr marL="0" indent="0" algn="l">
              <a:lnSpc>
                <a:spcPts val="2701"/>
              </a:lnSpc>
              <a:buNone/>
            </a:pPr>
            <a:r>
              <a:rPr lang="en-US" sz="2160" b="1" u="sng" dirty="0">
                <a:solidFill>
                  <a:srgbClr val="FF726D"/>
                </a:solidFill>
                <a:latin typeface="Inconsolata" pitchFamily="34" charset="0"/>
                <a:ea typeface="Inconsolata" pitchFamily="34" charset="-122"/>
              </a:rPr>
              <a:t>Causes of this Inflation analyzed from previous data</a:t>
            </a:r>
            <a:endParaRPr lang="en-US" sz="2160" u="sng" dirty="0"/>
          </a:p>
        </p:txBody>
      </p:sp>
      <p:sp>
        <p:nvSpPr>
          <p:cNvPr id="18" name="Shape 4">
            <a:extLst>
              <a:ext uri="{FF2B5EF4-FFF2-40B4-BE49-F238E27FC236}">
                <a16:creationId xmlns:a16="http://schemas.microsoft.com/office/drawing/2014/main" id="{684E2E50-DEB5-ADC3-5991-3093E4520CCA}"/>
              </a:ext>
            </a:extLst>
          </p:cNvPr>
          <p:cNvSpPr/>
          <p:nvPr/>
        </p:nvSpPr>
        <p:spPr>
          <a:xfrm>
            <a:off x="3199168" y="2153188"/>
            <a:ext cx="768429" cy="27384"/>
          </a:xfrm>
          <a:prstGeom prst="rect">
            <a:avLst/>
          </a:prstGeom>
          <a:solidFill>
            <a:srgbClr val="FF6680"/>
          </a:solidFill>
          <a:ln/>
        </p:spPr>
      </p:sp>
      <p:sp>
        <p:nvSpPr>
          <p:cNvPr id="19" name="Shape 5">
            <a:extLst>
              <a:ext uri="{FF2B5EF4-FFF2-40B4-BE49-F238E27FC236}">
                <a16:creationId xmlns:a16="http://schemas.microsoft.com/office/drawing/2014/main" id="{25C8CEC4-B205-37BE-1DE1-38E190FC0F20}"/>
              </a:ext>
            </a:extLst>
          </p:cNvPr>
          <p:cNvSpPr/>
          <p:nvPr/>
        </p:nvSpPr>
        <p:spPr>
          <a:xfrm>
            <a:off x="2708753" y="1940688"/>
            <a:ext cx="493990" cy="493990"/>
          </a:xfrm>
          <a:prstGeom prst="roundRect">
            <a:avLst>
              <a:gd name="adj" fmla="val 13334"/>
            </a:avLst>
          </a:prstGeom>
          <a:solidFill>
            <a:srgbClr val="312140"/>
          </a:solidFill>
          <a:ln/>
        </p:spPr>
      </p:sp>
      <p:sp>
        <p:nvSpPr>
          <p:cNvPr id="20" name="Text 6">
            <a:extLst>
              <a:ext uri="{FF2B5EF4-FFF2-40B4-BE49-F238E27FC236}">
                <a16:creationId xmlns:a16="http://schemas.microsoft.com/office/drawing/2014/main" id="{ADD05B71-982D-41BD-590C-900BF6B5FFFA}"/>
              </a:ext>
            </a:extLst>
          </p:cNvPr>
          <p:cNvSpPr/>
          <p:nvPr/>
        </p:nvSpPr>
        <p:spPr>
          <a:xfrm>
            <a:off x="2890679" y="1981884"/>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1</a:t>
            </a:r>
            <a:endParaRPr lang="en-US" sz="2593" dirty="0"/>
          </a:p>
        </p:txBody>
      </p:sp>
      <p:sp>
        <p:nvSpPr>
          <p:cNvPr id="22" name="Shape 9">
            <a:extLst>
              <a:ext uri="{FF2B5EF4-FFF2-40B4-BE49-F238E27FC236}">
                <a16:creationId xmlns:a16="http://schemas.microsoft.com/office/drawing/2014/main" id="{32A1BDE7-9052-D8C2-EFD3-F711E97CBD82}"/>
              </a:ext>
            </a:extLst>
          </p:cNvPr>
          <p:cNvSpPr/>
          <p:nvPr/>
        </p:nvSpPr>
        <p:spPr>
          <a:xfrm>
            <a:off x="3139341" y="3226445"/>
            <a:ext cx="768429" cy="27384"/>
          </a:xfrm>
          <a:prstGeom prst="rect">
            <a:avLst/>
          </a:prstGeom>
          <a:solidFill>
            <a:srgbClr val="FF6680"/>
          </a:solidFill>
          <a:ln/>
        </p:spPr>
      </p:sp>
      <p:sp>
        <p:nvSpPr>
          <p:cNvPr id="24" name="Shape 10">
            <a:extLst>
              <a:ext uri="{FF2B5EF4-FFF2-40B4-BE49-F238E27FC236}">
                <a16:creationId xmlns:a16="http://schemas.microsoft.com/office/drawing/2014/main" id="{EE3F3684-8295-D950-0A24-87CE05222EB9}"/>
              </a:ext>
            </a:extLst>
          </p:cNvPr>
          <p:cNvSpPr/>
          <p:nvPr/>
        </p:nvSpPr>
        <p:spPr>
          <a:xfrm>
            <a:off x="2727504" y="4185002"/>
            <a:ext cx="493990" cy="493990"/>
          </a:xfrm>
          <a:prstGeom prst="roundRect">
            <a:avLst>
              <a:gd name="adj" fmla="val 13334"/>
            </a:avLst>
          </a:prstGeom>
          <a:solidFill>
            <a:srgbClr val="312140"/>
          </a:solidFill>
          <a:ln/>
        </p:spPr>
        <p:txBody>
          <a:bodyPr/>
          <a:lstStyle/>
          <a:p>
            <a:endParaRPr lang="en-IN" dirty="0"/>
          </a:p>
        </p:txBody>
      </p:sp>
      <p:sp>
        <p:nvSpPr>
          <p:cNvPr id="25" name="Shape 14">
            <a:extLst>
              <a:ext uri="{FF2B5EF4-FFF2-40B4-BE49-F238E27FC236}">
                <a16:creationId xmlns:a16="http://schemas.microsoft.com/office/drawing/2014/main" id="{E26EC5FF-5E08-C218-3968-981E62E22D69}"/>
              </a:ext>
            </a:extLst>
          </p:cNvPr>
          <p:cNvSpPr/>
          <p:nvPr/>
        </p:nvSpPr>
        <p:spPr>
          <a:xfrm>
            <a:off x="3235245" y="5632637"/>
            <a:ext cx="768429" cy="27384"/>
          </a:xfrm>
          <a:prstGeom prst="rect">
            <a:avLst/>
          </a:prstGeom>
          <a:solidFill>
            <a:srgbClr val="FF6680"/>
          </a:solidFill>
          <a:ln/>
        </p:spPr>
      </p:sp>
      <p:sp>
        <p:nvSpPr>
          <p:cNvPr id="26" name="Shape 15">
            <a:extLst>
              <a:ext uri="{FF2B5EF4-FFF2-40B4-BE49-F238E27FC236}">
                <a16:creationId xmlns:a16="http://schemas.microsoft.com/office/drawing/2014/main" id="{A82BCA80-F840-2110-83BF-0CB2B3FBD55A}"/>
              </a:ext>
            </a:extLst>
          </p:cNvPr>
          <p:cNvSpPr/>
          <p:nvPr/>
        </p:nvSpPr>
        <p:spPr>
          <a:xfrm>
            <a:off x="2741255" y="6574288"/>
            <a:ext cx="493990" cy="493990"/>
          </a:xfrm>
          <a:prstGeom prst="roundRect">
            <a:avLst>
              <a:gd name="adj" fmla="val 13334"/>
            </a:avLst>
          </a:prstGeom>
          <a:solidFill>
            <a:srgbClr val="312140"/>
          </a:solidFill>
          <a:ln/>
        </p:spPr>
      </p:sp>
      <p:sp>
        <p:nvSpPr>
          <p:cNvPr id="27" name="Text 16">
            <a:extLst>
              <a:ext uri="{FF2B5EF4-FFF2-40B4-BE49-F238E27FC236}">
                <a16:creationId xmlns:a16="http://schemas.microsoft.com/office/drawing/2014/main" id="{6180FF12-0E95-CF74-C2BA-04B4D5250527}"/>
              </a:ext>
            </a:extLst>
          </p:cNvPr>
          <p:cNvSpPr/>
          <p:nvPr/>
        </p:nvSpPr>
        <p:spPr>
          <a:xfrm>
            <a:off x="2890679" y="4170505"/>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3</a:t>
            </a:r>
            <a:endParaRPr lang="en-US" sz="2593" dirty="0"/>
          </a:p>
        </p:txBody>
      </p:sp>
      <p:sp>
        <p:nvSpPr>
          <p:cNvPr id="28" name="Shape 10">
            <a:extLst>
              <a:ext uri="{FF2B5EF4-FFF2-40B4-BE49-F238E27FC236}">
                <a16:creationId xmlns:a16="http://schemas.microsoft.com/office/drawing/2014/main" id="{4D5A20FC-3967-F6EF-31A2-5667B9363190}"/>
              </a:ext>
            </a:extLst>
          </p:cNvPr>
          <p:cNvSpPr/>
          <p:nvPr/>
        </p:nvSpPr>
        <p:spPr>
          <a:xfrm>
            <a:off x="2741255" y="5385642"/>
            <a:ext cx="493990" cy="493990"/>
          </a:xfrm>
          <a:prstGeom prst="roundRect">
            <a:avLst>
              <a:gd name="adj" fmla="val 13334"/>
            </a:avLst>
          </a:prstGeom>
          <a:solidFill>
            <a:srgbClr val="312140"/>
          </a:solidFill>
          <a:ln/>
        </p:spPr>
      </p:sp>
      <p:sp>
        <p:nvSpPr>
          <p:cNvPr id="30" name="Shape 9">
            <a:extLst>
              <a:ext uri="{FF2B5EF4-FFF2-40B4-BE49-F238E27FC236}">
                <a16:creationId xmlns:a16="http://schemas.microsoft.com/office/drawing/2014/main" id="{22447C52-CD64-0180-5220-C36DA4CBA750}"/>
              </a:ext>
            </a:extLst>
          </p:cNvPr>
          <p:cNvSpPr/>
          <p:nvPr/>
        </p:nvSpPr>
        <p:spPr>
          <a:xfrm>
            <a:off x="3207861" y="4404613"/>
            <a:ext cx="768429" cy="27384"/>
          </a:xfrm>
          <a:prstGeom prst="rect">
            <a:avLst/>
          </a:prstGeom>
          <a:solidFill>
            <a:srgbClr val="FF6680"/>
          </a:solidFill>
          <a:ln/>
        </p:spPr>
      </p:sp>
      <p:sp>
        <p:nvSpPr>
          <p:cNvPr id="31" name="Shape 9">
            <a:extLst>
              <a:ext uri="{FF2B5EF4-FFF2-40B4-BE49-F238E27FC236}">
                <a16:creationId xmlns:a16="http://schemas.microsoft.com/office/drawing/2014/main" id="{6591E1E4-5249-6C21-7FF9-C6082D46BEBC}"/>
              </a:ext>
            </a:extLst>
          </p:cNvPr>
          <p:cNvSpPr/>
          <p:nvPr/>
        </p:nvSpPr>
        <p:spPr>
          <a:xfrm>
            <a:off x="3227225" y="6819585"/>
            <a:ext cx="768429" cy="27384"/>
          </a:xfrm>
          <a:prstGeom prst="rect">
            <a:avLst/>
          </a:prstGeom>
          <a:solidFill>
            <a:srgbClr val="FF6680"/>
          </a:solidFill>
          <a:ln/>
        </p:spPr>
      </p:sp>
      <p:sp>
        <p:nvSpPr>
          <p:cNvPr id="32" name="Text 16">
            <a:extLst>
              <a:ext uri="{FF2B5EF4-FFF2-40B4-BE49-F238E27FC236}">
                <a16:creationId xmlns:a16="http://schemas.microsoft.com/office/drawing/2014/main" id="{9242BE46-C3B4-F2B2-FCBB-49E958989404}"/>
              </a:ext>
            </a:extLst>
          </p:cNvPr>
          <p:cNvSpPr/>
          <p:nvPr/>
        </p:nvSpPr>
        <p:spPr>
          <a:xfrm>
            <a:off x="2871928" y="5370015"/>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rPr>
              <a:t>4</a:t>
            </a:r>
            <a:endParaRPr lang="en-US" sz="2593" dirty="0"/>
          </a:p>
        </p:txBody>
      </p:sp>
      <p:sp>
        <p:nvSpPr>
          <p:cNvPr id="33" name="Text 16">
            <a:extLst>
              <a:ext uri="{FF2B5EF4-FFF2-40B4-BE49-F238E27FC236}">
                <a16:creationId xmlns:a16="http://schemas.microsoft.com/office/drawing/2014/main" id="{F60F5947-0269-D6DE-808B-78DB531900B1}"/>
              </a:ext>
            </a:extLst>
          </p:cNvPr>
          <p:cNvSpPr/>
          <p:nvPr/>
        </p:nvSpPr>
        <p:spPr>
          <a:xfrm>
            <a:off x="2904430" y="6574288"/>
            <a:ext cx="167640" cy="411599"/>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rPr>
              <a:t>5</a:t>
            </a:r>
            <a:endParaRPr lang="en-US" sz="2593" dirty="0"/>
          </a:p>
        </p:txBody>
      </p:sp>
      <p:sp>
        <p:nvSpPr>
          <p:cNvPr id="34" name="Shape 10">
            <a:extLst>
              <a:ext uri="{FF2B5EF4-FFF2-40B4-BE49-F238E27FC236}">
                <a16:creationId xmlns:a16="http://schemas.microsoft.com/office/drawing/2014/main" id="{10F32C3F-284B-AE4F-9180-C872C69F7EE1}"/>
              </a:ext>
            </a:extLst>
          </p:cNvPr>
          <p:cNvSpPr/>
          <p:nvPr/>
        </p:nvSpPr>
        <p:spPr>
          <a:xfrm>
            <a:off x="2705178" y="2951050"/>
            <a:ext cx="493990" cy="493990"/>
          </a:xfrm>
          <a:prstGeom prst="roundRect">
            <a:avLst>
              <a:gd name="adj" fmla="val 13334"/>
            </a:avLst>
          </a:prstGeom>
          <a:solidFill>
            <a:srgbClr val="312140"/>
          </a:solidFill>
          <a:ln/>
        </p:spPr>
        <p:txBody>
          <a:bodyPr/>
          <a:lstStyle/>
          <a:p>
            <a:endParaRPr lang="en-IN" dirty="0"/>
          </a:p>
        </p:txBody>
      </p:sp>
      <p:sp>
        <p:nvSpPr>
          <p:cNvPr id="29" name="Text 11">
            <a:extLst>
              <a:ext uri="{FF2B5EF4-FFF2-40B4-BE49-F238E27FC236}">
                <a16:creationId xmlns:a16="http://schemas.microsoft.com/office/drawing/2014/main" id="{55C72794-DE57-03DF-1625-0360D4A2D5D8}"/>
              </a:ext>
            </a:extLst>
          </p:cNvPr>
          <p:cNvSpPr/>
          <p:nvPr/>
        </p:nvSpPr>
        <p:spPr>
          <a:xfrm>
            <a:off x="1596424" y="2986865"/>
            <a:ext cx="2711498" cy="422360"/>
          </a:xfrm>
          <a:prstGeom prst="rect">
            <a:avLst/>
          </a:prstGeom>
          <a:noFill/>
          <a:ln/>
        </p:spPr>
        <p:txBody>
          <a:bodyPr wrap="none" rtlCol="0" anchor="t"/>
          <a:lstStyle/>
          <a:p>
            <a:pPr marL="0" indent="0" algn="ctr">
              <a:lnSpc>
                <a:spcPts val="3241"/>
              </a:lnSpc>
              <a:buNone/>
            </a:pPr>
            <a:r>
              <a:rPr lang="en-US" sz="2593" b="1" dirty="0">
                <a:solidFill>
                  <a:srgbClr val="FF726D"/>
                </a:solidFill>
                <a:latin typeface="Inconsolata" pitchFamily="34" charset="0"/>
                <a:ea typeface="Inconsolata" pitchFamily="34" charset="-122"/>
                <a:cs typeface="Inconsolata" pitchFamily="34" charset="-120"/>
              </a:rPr>
              <a:t>2</a:t>
            </a:r>
            <a:endParaRPr lang="en-US" sz="2593" dirty="0"/>
          </a:p>
        </p:txBody>
      </p:sp>
      <p:sp>
        <p:nvSpPr>
          <p:cNvPr id="35" name="Text 8">
            <a:extLst>
              <a:ext uri="{FF2B5EF4-FFF2-40B4-BE49-F238E27FC236}">
                <a16:creationId xmlns:a16="http://schemas.microsoft.com/office/drawing/2014/main" id="{436191D1-9E2F-1F0C-05FB-915BDB737E4B}"/>
              </a:ext>
            </a:extLst>
          </p:cNvPr>
          <p:cNvSpPr/>
          <p:nvPr/>
        </p:nvSpPr>
        <p:spPr>
          <a:xfrm>
            <a:off x="4292365" y="2994363"/>
            <a:ext cx="7789307" cy="702469"/>
          </a:xfrm>
          <a:prstGeom prst="rect">
            <a:avLst/>
          </a:prstGeom>
          <a:noFill/>
          <a:ln/>
        </p:spPr>
        <p:txBody>
          <a:bodyPr wrap="square" rtlCol="0" anchor="t"/>
          <a:lstStyle/>
          <a:p>
            <a:pPr marL="0" indent="0" algn="l">
              <a:lnSpc>
                <a:spcPts val="2766"/>
              </a:lnSpc>
              <a:buNone/>
            </a:pPr>
            <a:r>
              <a:rPr lang="en-US" sz="1729" dirty="0">
                <a:solidFill>
                  <a:srgbClr val="DAD1E6"/>
                </a:solidFill>
                <a:latin typeface="Fira Sans" pitchFamily="34" charset="0"/>
              </a:rPr>
              <a:t>Supply Chain Disruption most recently 2019-2020 COVID created widespread disruption affection industries globally shift consumer behavior.</a:t>
            </a:r>
            <a:endParaRPr lang="en-US" sz="1729" dirty="0"/>
          </a:p>
        </p:txBody>
      </p:sp>
      <p:sp>
        <p:nvSpPr>
          <p:cNvPr id="36" name="Text 8">
            <a:extLst>
              <a:ext uri="{FF2B5EF4-FFF2-40B4-BE49-F238E27FC236}">
                <a16:creationId xmlns:a16="http://schemas.microsoft.com/office/drawing/2014/main" id="{43781454-B3BD-4E97-E9DF-FD4B0E1E09C9}"/>
              </a:ext>
            </a:extLst>
          </p:cNvPr>
          <p:cNvSpPr/>
          <p:nvPr/>
        </p:nvSpPr>
        <p:spPr>
          <a:xfrm>
            <a:off x="4307922" y="4215518"/>
            <a:ext cx="7789307" cy="702469"/>
          </a:xfrm>
          <a:prstGeom prst="rect">
            <a:avLst/>
          </a:prstGeom>
          <a:noFill/>
          <a:ln/>
        </p:spPr>
        <p:txBody>
          <a:bodyPr wrap="square" rtlCol="0" anchor="t"/>
          <a:lstStyle/>
          <a:p>
            <a:pPr marL="0" indent="0" algn="l">
              <a:lnSpc>
                <a:spcPts val="2766"/>
              </a:lnSpc>
              <a:buNone/>
            </a:pPr>
            <a:r>
              <a:rPr lang="en-US" sz="1729" dirty="0">
                <a:solidFill>
                  <a:srgbClr val="DAD1E6"/>
                </a:solidFill>
                <a:latin typeface="Fira Sans" pitchFamily="34" charset="0"/>
              </a:rPr>
              <a:t>Oil Prices hit 13-year low in Jan 2016, due to oversupply and weak global demand. Increased production from US and OPEC led to a surplus in global market</a:t>
            </a:r>
            <a:endParaRPr lang="en-US" sz="1729" dirty="0"/>
          </a:p>
        </p:txBody>
      </p:sp>
      <p:sp>
        <p:nvSpPr>
          <p:cNvPr id="37" name="Text 8">
            <a:extLst>
              <a:ext uri="{FF2B5EF4-FFF2-40B4-BE49-F238E27FC236}">
                <a16:creationId xmlns:a16="http://schemas.microsoft.com/office/drawing/2014/main" id="{08BC1BC1-7DA9-564D-E23C-8FD37CC84380}"/>
              </a:ext>
            </a:extLst>
          </p:cNvPr>
          <p:cNvSpPr/>
          <p:nvPr/>
        </p:nvSpPr>
        <p:spPr>
          <a:xfrm>
            <a:off x="4292366" y="5430379"/>
            <a:ext cx="7789307" cy="702469"/>
          </a:xfrm>
          <a:prstGeom prst="rect">
            <a:avLst/>
          </a:prstGeom>
          <a:noFill/>
          <a:ln/>
        </p:spPr>
        <p:txBody>
          <a:bodyPr wrap="square" rtlCol="0" anchor="t"/>
          <a:lstStyle/>
          <a:p>
            <a:pPr marL="0" indent="0" algn="l">
              <a:lnSpc>
                <a:spcPts val="2766"/>
              </a:lnSpc>
              <a:buNone/>
            </a:pPr>
            <a:r>
              <a:rPr lang="en-US" sz="1729" dirty="0">
                <a:solidFill>
                  <a:srgbClr val="DAD1E6"/>
                </a:solidFill>
                <a:latin typeface="Fira Sans" pitchFamily="34" charset="0"/>
              </a:rPr>
              <a:t>Labor Market Dynamic of South Africa in 2021 according to quarterly labor forces South Africa labor force participation increased to 58.6% in second quarter of 2022</a:t>
            </a:r>
            <a:endParaRPr lang="en-US" sz="1729" dirty="0"/>
          </a:p>
        </p:txBody>
      </p:sp>
      <p:sp>
        <p:nvSpPr>
          <p:cNvPr id="38" name="Text 8">
            <a:extLst>
              <a:ext uri="{FF2B5EF4-FFF2-40B4-BE49-F238E27FC236}">
                <a16:creationId xmlns:a16="http://schemas.microsoft.com/office/drawing/2014/main" id="{3A9CB469-2DF7-F348-1851-873E07DB97E9}"/>
              </a:ext>
            </a:extLst>
          </p:cNvPr>
          <p:cNvSpPr/>
          <p:nvPr/>
        </p:nvSpPr>
        <p:spPr>
          <a:xfrm>
            <a:off x="4292364" y="1954763"/>
            <a:ext cx="7789307" cy="702469"/>
          </a:xfrm>
          <a:prstGeom prst="rect">
            <a:avLst/>
          </a:prstGeom>
          <a:noFill/>
          <a:ln/>
        </p:spPr>
        <p:txBody>
          <a:bodyPr wrap="square" rtlCol="0" anchor="t"/>
          <a:lstStyle/>
          <a:p>
            <a:pPr marL="0" indent="0" algn="l">
              <a:lnSpc>
                <a:spcPts val="2766"/>
              </a:lnSpc>
              <a:buNone/>
            </a:pPr>
            <a:r>
              <a:rPr lang="en-US" sz="1729" dirty="0">
                <a:solidFill>
                  <a:srgbClr val="DAD1E6"/>
                </a:solidFill>
                <a:latin typeface="Fira Sans" pitchFamily="34" charset="0"/>
                <a:ea typeface="Fira Sans" pitchFamily="34" charset="-122"/>
                <a:cs typeface="Fira Sans" pitchFamily="34" charset="-120"/>
              </a:rPr>
              <a:t>Black Monday 2011 to August 8, 2011 US stock market crash. Us was downgraded making it 6</a:t>
            </a:r>
            <a:r>
              <a:rPr lang="en-US" sz="1729" baseline="30000" dirty="0">
                <a:solidFill>
                  <a:srgbClr val="DAD1E6"/>
                </a:solidFill>
                <a:latin typeface="Fira Sans" pitchFamily="34" charset="0"/>
                <a:ea typeface="Fira Sans" pitchFamily="34" charset="-122"/>
                <a:cs typeface="Fira Sans" pitchFamily="34" charset="-120"/>
              </a:rPr>
              <a:t>th</a:t>
            </a:r>
            <a:r>
              <a:rPr lang="en-US" sz="1729" dirty="0">
                <a:solidFill>
                  <a:srgbClr val="DAD1E6"/>
                </a:solidFill>
                <a:latin typeface="Fira Sans" pitchFamily="34" charset="0"/>
                <a:ea typeface="Fira Sans" pitchFamily="34" charset="-122"/>
                <a:cs typeface="Fira Sans" pitchFamily="34" charset="-120"/>
              </a:rPr>
              <a:t> largest drop of the index in history</a:t>
            </a:r>
            <a:endParaRPr lang="en-US" sz="1729" dirty="0"/>
          </a:p>
        </p:txBody>
      </p:sp>
      <p:sp>
        <p:nvSpPr>
          <p:cNvPr id="39" name="Text 8">
            <a:extLst>
              <a:ext uri="{FF2B5EF4-FFF2-40B4-BE49-F238E27FC236}">
                <a16:creationId xmlns:a16="http://schemas.microsoft.com/office/drawing/2014/main" id="{4A2A1444-9537-C219-7E70-9707F93C6E36}"/>
              </a:ext>
            </a:extLst>
          </p:cNvPr>
          <p:cNvSpPr/>
          <p:nvPr/>
        </p:nvSpPr>
        <p:spPr>
          <a:xfrm>
            <a:off x="4292774" y="6634652"/>
            <a:ext cx="7789307" cy="702469"/>
          </a:xfrm>
          <a:prstGeom prst="rect">
            <a:avLst/>
          </a:prstGeom>
          <a:noFill/>
          <a:ln/>
        </p:spPr>
        <p:txBody>
          <a:bodyPr wrap="square" rtlCol="0" anchor="t"/>
          <a:lstStyle/>
          <a:p>
            <a:pPr marL="0" indent="0" algn="l">
              <a:lnSpc>
                <a:spcPts val="2766"/>
              </a:lnSpc>
              <a:buNone/>
            </a:pPr>
            <a:r>
              <a:rPr lang="en-US" sz="1729" dirty="0">
                <a:solidFill>
                  <a:srgbClr val="DAD1E6"/>
                </a:solidFill>
                <a:latin typeface="Fira Sans" pitchFamily="34" charset="0"/>
              </a:rPr>
              <a:t>Financial crisis in 2018, the Eurozone experienced debt crises. The United states had a slow recovery, market issued by Government debt debates </a:t>
            </a:r>
            <a:endParaRPr lang="en-US" sz="1729" dirty="0"/>
          </a:p>
        </p:txBody>
      </p:sp>
    </p:spTree>
    <p:extLst>
      <p:ext uri="{BB962C8B-B14F-4D97-AF65-F5344CB8AC3E}">
        <p14:creationId xmlns:p14="http://schemas.microsoft.com/office/powerpoint/2010/main" val="2737863688"/>
      </p:ext>
    </p:extLst>
  </p:cSld>
  <p:clrMapOvr>
    <a:masterClrMapping/>
  </p:clrMapOvr>
  <mc:AlternateContent xmlns:mc="http://schemas.openxmlformats.org/markup-compatibility/2006">
    <mc:Choice xmlns:p14="http://schemas.microsoft.com/office/powerpoint/2010/main" Requires="p14">
      <p:transition spd="slow" p14:dur="1500">
        <p:random/>
      </p:transition>
    </mc:Choice>
    <mc:Fallback>
      <p:transition spd="slow">
        <p:random/>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1447</TotalTime>
  <Words>829</Words>
  <Application>Microsoft Office PowerPoint</Application>
  <PresentationFormat>Custom</PresentationFormat>
  <Paragraphs>90</Paragraphs>
  <Slides>10</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Aptos Display</vt:lpstr>
      <vt:lpstr>Arial</vt:lpstr>
      <vt:lpstr>Calibri</vt:lpstr>
      <vt:lpstr>Fira Sans</vt:lpstr>
      <vt:lpstr>Garamond</vt:lpstr>
      <vt:lpstr>High Tower Text</vt:lpstr>
      <vt:lpstr>Inconsolata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Mayyukh Paul</cp:lastModifiedBy>
  <cp:revision>10</cp:revision>
  <dcterms:created xsi:type="dcterms:W3CDTF">2023-11-14T20:48:57Z</dcterms:created>
  <dcterms:modified xsi:type="dcterms:W3CDTF">2023-11-27T06:32:40Z</dcterms:modified>
</cp:coreProperties>
</file>